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318" r:id="rId2"/>
    <p:sldId id="256" r:id="rId3"/>
    <p:sldId id="266" r:id="rId4"/>
    <p:sldId id="259" r:id="rId5"/>
    <p:sldId id="257" r:id="rId6"/>
    <p:sldId id="258" r:id="rId7"/>
    <p:sldId id="260" r:id="rId8"/>
    <p:sldId id="261" r:id="rId9"/>
    <p:sldId id="320" r:id="rId10"/>
    <p:sldId id="262" r:id="rId11"/>
    <p:sldId id="263" r:id="rId12"/>
    <p:sldId id="267" r:id="rId13"/>
    <p:sldId id="277" r:id="rId14"/>
    <p:sldId id="281" r:id="rId15"/>
    <p:sldId id="278" r:id="rId16"/>
    <p:sldId id="276" r:id="rId17"/>
    <p:sldId id="279" r:id="rId18"/>
    <p:sldId id="280" r:id="rId19"/>
    <p:sldId id="273" r:id="rId20"/>
    <p:sldId id="274" r:id="rId21"/>
    <p:sldId id="271" r:id="rId22"/>
    <p:sldId id="268" r:id="rId23"/>
    <p:sldId id="269" r:id="rId24"/>
    <p:sldId id="270" r:id="rId25"/>
    <p:sldId id="272" r:id="rId26"/>
    <p:sldId id="264" r:id="rId27"/>
    <p:sldId id="265" r:id="rId28"/>
    <p:sldId id="282" r:id="rId29"/>
    <p:sldId id="283" r:id="rId30"/>
    <p:sldId id="284" r:id="rId31"/>
    <p:sldId id="313" r:id="rId32"/>
    <p:sldId id="285" r:id="rId33"/>
    <p:sldId id="286" r:id="rId34"/>
    <p:sldId id="289" r:id="rId35"/>
    <p:sldId id="290" r:id="rId36"/>
    <p:sldId id="288" r:id="rId37"/>
    <p:sldId id="292" r:id="rId38"/>
    <p:sldId id="293" r:id="rId39"/>
    <p:sldId id="291" r:id="rId40"/>
    <p:sldId id="294" r:id="rId41"/>
    <p:sldId id="295" r:id="rId42"/>
    <p:sldId id="296" r:id="rId43"/>
    <p:sldId id="287" r:id="rId44"/>
    <p:sldId id="304" r:id="rId45"/>
    <p:sldId id="297" r:id="rId46"/>
    <p:sldId id="298" r:id="rId47"/>
    <p:sldId id="299" r:id="rId48"/>
    <p:sldId id="300" r:id="rId49"/>
    <p:sldId id="301" r:id="rId50"/>
    <p:sldId id="302" r:id="rId51"/>
    <p:sldId id="309" r:id="rId52"/>
    <p:sldId id="308" r:id="rId53"/>
    <p:sldId id="303" r:id="rId54"/>
    <p:sldId id="306" r:id="rId55"/>
    <p:sldId id="307" r:id="rId56"/>
    <p:sldId id="310" r:id="rId57"/>
    <p:sldId id="312" r:id="rId58"/>
    <p:sldId id="317" r:id="rId59"/>
    <p:sldId id="314" r:id="rId60"/>
    <p:sldId id="315" r:id="rId61"/>
    <p:sldId id="316" r:id="rId62"/>
    <p:sldId id="305" r:id="rId63"/>
    <p:sldId id="319" r:id="rId64"/>
    <p:sldId id="311"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8" autoAdjust="0"/>
    <p:restoredTop sz="78908" autoAdjust="0"/>
  </p:normalViewPr>
  <p:slideViewPr>
    <p:cSldViewPr snapToGrid="0">
      <p:cViewPr>
        <p:scale>
          <a:sx n="75" d="100"/>
          <a:sy n="75" d="100"/>
        </p:scale>
        <p:origin x="970" y="72"/>
      </p:cViewPr>
      <p:guideLst/>
    </p:cSldViewPr>
  </p:slideViewPr>
  <p:outlineViewPr>
    <p:cViewPr>
      <p:scale>
        <a:sx n="33" d="100"/>
        <a:sy n="33" d="100"/>
      </p:scale>
      <p:origin x="0" y="-1948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3B4277-43DE-4D3C-83AA-F4130F965918}" type="datetimeFigureOut">
              <a:rPr lang="en-US" smtClean="0"/>
              <a:t>4/13/2024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CDB453-3023-49CB-9A7F-C8AE01CA1F44}" type="slidenum">
              <a:rPr lang="en-US" smtClean="0"/>
              <a:t>‹#›</a:t>
            </a:fld>
            <a:endParaRPr lang="en-US"/>
          </a:p>
        </p:txBody>
      </p:sp>
    </p:spTree>
    <p:extLst>
      <p:ext uri="{BB962C8B-B14F-4D97-AF65-F5344CB8AC3E}">
        <p14:creationId xmlns:p14="http://schemas.microsoft.com/office/powerpoint/2010/main" val="1697523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CDB453-3023-49CB-9A7F-C8AE01CA1F44}" type="slidenum">
              <a:rPr lang="en-US" smtClean="0"/>
              <a:t>5</a:t>
            </a:fld>
            <a:endParaRPr lang="en-US"/>
          </a:p>
        </p:txBody>
      </p:sp>
    </p:spTree>
    <p:extLst>
      <p:ext uri="{BB962C8B-B14F-4D97-AF65-F5344CB8AC3E}">
        <p14:creationId xmlns:p14="http://schemas.microsoft.com/office/powerpoint/2010/main" val="3128298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CDB453-3023-49CB-9A7F-C8AE01CA1F44}" type="slidenum">
              <a:rPr lang="en-US" smtClean="0"/>
              <a:t>8</a:t>
            </a:fld>
            <a:endParaRPr lang="en-US"/>
          </a:p>
        </p:txBody>
      </p:sp>
    </p:spTree>
    <p:extLst>
      <p:ext uri="{BB962C8B-B14F-4D97-AF65-F5344CB8AC3E}">
        <p14:creationId xmlns:p14="http://schemas.microsoft.com/office/powerpoint/2010/main" val="313222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CDB453-3023-49CB-9A7F-C8AE01CA1F44}" type="slidenum">
              <a:rPr lang="en-US" smtClean="0"/>
              <a:t>11</a:t>
            </a:fld>
            <a:endParaRPr lang="en-US"/>
          </a:p>
        </p:txBody>
      </p:sp>
    </p:spTree>
    <p:extLst>
      <p:ext uri="{BB962C8B-B14F-4D97-AF65-F5344CB8AC3E}">
        <p14:creationId xmlns:p14="http://schemas.microsoft.com/office/powerpoint/2010/main" val="937567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CDB453-3023-49CB-9A7F-C8AE01CA1F44}" type="slidenum">
              <a:rPr lang="en-US" smtClean="0"/>
              <a:t>13</a:t>
            </a:fld>
            <a:endParaRPr lang="en-US"/>
          </a:p>
        </p:txBody>
      </p:sp>
    </p:spTree>
    <p:extLst>
      <p:ext uri="{BB962C8B-B14F-4D97-AF65-F5344CB8AC3E}">
        <p14:creationId xmlns:p14="http://schemas.microsoft.com/office/powerpoint/2010/main" val="3470946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CDB453-3023-49CB-9A7F-C8AE01CA1F44}" type="slidenum">
              <a:rPr lang="en-US" smtClean="0"/>
              <a:t>18</a:t>
            </a:fld>
            <a:endParaRPr lang="en-US"/>
          </a:p>
        </p:txBody>
      </p:sp>
    </p:spTree>
    <p:extLst>
      <p:ext uri="{BB962C8B-B14F-4D97-AF65-F5344CB8AC3E}">
        <p14:creationId xmlns:p14="http://schemas.microsoft.com/office/powerpoint/2010/main" val="1134649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00FB368-EA9C-4307-A90F-1BB97B076D06}" type="datetimeFigureOut">
              <a:rPr lang="en-US" smtClean="0"/>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2539E7-447D-4D8B-8AE4-609350DA92FB}" type="slidenum">
              <a:rPr lang="en-US" smtClean="0"/>
              <a:t>‹#›</a:t>
            </a:fld>
            <a:endParaRPr lang="en-US"/>
          </a:p>
        </p:txBody>
      </p:sp>
    </p:spTree>
    <p:extLst>
      <p:ext uri="{BB962C8B-B14F-4D97-AF65-F5344CB8AC3E}">
        <p14:creationId xmlns:p14="http://schemas.microsoft.com/office/powerpoint/2010/main" val="2301611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0FB368-EA9C-4307-A90F-1BB97B076D06}" type="datetimeFigureOut">
              <a:rPr lang="en-US" smtClean="0"/>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2539E7-447D-4D8B-8AE4-609350DA92FB}" type="slidenum">
              <a:rPr lang="en-US" smtClean="0"/>
              <a:t>‹#›</a:t>
            </a:fld>
            <a:endParaRPr lang="en-US"/>
          </a:p>
        </p:txBody>
      </p:sp>
    </p:spTree>
    <p:extLst>
      <p:ext uri="{BB962C8B-B14F-4D97-AF65-F5344CB8AC3E}">
        <p14:creationId xmlns:p14="http://schemas.microsoft.com/office/powerpoint/2010/main" val="154461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0FB368-EA9C-4307-A90F-1BB97B076D06}" type="datetimeFigureOut">
              <a:rPr lang="en-US" smtClean="0"/>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2539E7-447D-4D8B-8AE4-609350DA92FB}" type="slidenum">
              <a:rPr lang="en-US" smtClean="0"/>
              <a:t>‹#›</a:t>
            </a:fld>
            <a:endParaRPr lang="en-US"/>
          </a:p>
        </p:txBody>
      </p:sp>
    </p:spTree>
    <p:extLst>
      <p:ext uri="{BB962C8B-B14F-4D97-AF65-F5344CB8AC3E}">
        <p14:creationId xmlns:p14="http://schemas.microsoft.com/office/powerpoint/2010/main" val="2354328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0FB368-EA9C-4307-A90F-1BB97B076D06}" type="datetimeFigureOut">
              <a:rPr lang="en-US" smtClean="0"/>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2539E7-447D-4D8B-8AE4-609350DA92FB}" type="slidenum">
              <a:rPr lang="en-US" smtClean="0"/>
              <a:t>‹#›</a:t>
            </a:fld>
            <a:endParaRPr lang="en-US"/>
          </a:p>
        </p:txBody>
      </p:sp>
    </p:spTree>
    <p:extLst>
      <p:ext uri="{BB962C8B-B14F-4D97-AF65-F5344CB8AC3E}">
        <p14:creationId xmlns:p14="http://schemas.microsoft.com/office/powerpoint/2010/main" val="1659194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0FB368-EA9C-4307-A90F-1BB97B076D06}" type="datetimeFigureOut">
              <a:rPr lang="en-US" smtClean="0"/>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2539E7-447D-4D8B-8AE4-609350DA92FB}" type="slidenum">
              <a:rPr lang="en-US" smtClean="0"/>
              <a:t>‹#›</a:t>
            </a:fld>
            <a:endParaRPr lang="en-US"/>
          </a:p>
        </p:txBody>
      </p:sp>
    </p:spTree>
    <p:extLst>
      <p:ext uri="{BB962C8B-B14F-4D97-AF65-F5344CB8AC3E}">
        <p14:creationId xmlns:p14="http://schemas.microsoft.com/office/powerpoint/2010/main" val="68111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0FB368-EA9C-4307-A90F-1BB97B076D06}" type="datetimeFigureOut">
              <a:rPr lang="en-US" smtClean="0"/>
              <a:t>4/13/2024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2539E7-447D-4D8B-8AE4-609350DA92FB}" type="slidenum">
              <a:rPr lang="en-US" smtClean="0"/>
              <a:t>‹#›</a:t>
            </a:fld>
            <a:endParaRPr lang="en-US"/>
          </a:p>
        </p:txBody>
      </p:sp>
    </p:spTree>
    <p:extLst>
      <p:ext uri="{BB962C8B-B14F-4D97-AF65-F5344CB8AC3E}">
        <p14:creationId xmlns:p14="http://schemas.microsoft.com/office/powerpoint/2010/main" val="2296579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00FB368-EA9C-4307-A90F-1BB97B076D06}" type="datetimeFigureOut">
              <a:rPr lang="en-US" smtClean="0"/>
              <a:t>4/13/2024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2539E7-447D-4D8B-8AE4-609350DA92FB}" type="slidenum">
              <a:rPr lang="en-US" smtClean="0"/>
              <a:t>‹#›</a:t>
            </a:fld>
            <a:endParaRPr lang="en-US"/>
          </a:p>
        </p:txBody>
      </p:sp>
    </p:spTree>
    <p:extLst>
      <p:ext uri="{BB962C8B-B14F-4D97-AF65-F5344CB8AC3E}">
        <p14:creationId xmlns:p14="http://schemas.microsoft.com/office/powerpoint/2010/main" val="2169416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0FB368-EA9C-4307-A90F-1BB97B076D06}" type="datetimeFigureOut">
              <a:rPr lang="en-US" smtClean="0"/>
              <a:t>4/13/2024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2539E7-447D-4D8B-8AE4-609350DA92FB}" type="slidenum">
              <a:rPr lang="en-US" smtClean="0"/>
              <a:t>‹#›</a:t>
            </a:fld>
            <a:endParaRPr lang="en-US"/>
          </a:p>
        </p:txBody>
      </p:sp>
    </p:spTree>
    <p:extLst>
      <p:ext uri="{BB962C8B-B14F-4D97-AF65-F5344CB8AC3E}">
        <p14:creationId xmlns:p14="http://schemas.microsoft.com/office/powerpoint/2010/main" val="300737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0FB368-EA9C-4307-A90F-1BB97B076D06}" type="datetimeFigureOut">
              <a:rPr lang="en-US" smtClean="0"/>
              <a:t>4/13/2024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2539E7-447D-4D8B-8AE4-609350DA92FB}" type="slidenum">
              <a:rPr lang="en-US" smtClean="0"/>
              <a:t>‹#›</a:t>
            </a:fld>
            <a:endParaRPr lang="en-US"/>
          </a:p>
        </p:txBody>
      </p:sp>
    </p:spTree>
    <p:extLst>
      <p:ext uri="{BB962C8B-B14F-4D97-AF65-F5344CB8AC3E}">
        <p14:creationId xmlns:p14="http://schemas.microsoft.com/office/powerpoint/2010/main" val="2524706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0FB368-EA9C-4307-A90F-1BB97B076D06}" type="datetimeFigureOut">
              <a:rPr lang="en-US" smtClean="0"/>
              <a:t>4/13/2024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2539E7-447D-4D8B-8AE4-609350DA92FB}" type="slidenum">
              <a:rPr lang="en-US" smtClean="0"/>
              <a:t>‹#›</a:t>
            </a:fld>
            <a:endParaRPr lang="en-US"/>
          </a:p>
        </p:txBody>
      </p:sp>
    </p:spTree>
    <p:extLst>
      <p:ext uri="{BB962C8B-B14F-4D97-AF65-F5344CB8AC3E}">
        <p14:creationId xmlns:p14="http://schemas.microsoft.com/office/powerpoint/2010/main" val="1804751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0FB368-EA9C-4307-A90F-1BB97B076D06}" type="datetimeFigureOut">
              <a:rPr lang="en-US" smtClean="0"/>
              <a:t>4/13/2024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2539E7-447D-4D8B-8AE4-609350DA92FB}" type="slidenum">
              <a:rPr lang="en-US" smtClean="0"/>
              <a:t>‹#›</a:t>
            </a:fld>
            <a:endParaRPr lang="en-US"/>
          </a:p>
        </p:txBody>
      </p:sp>
    </p:spTree>
    <p:extLst>
      <p:ext uri="{BB962C8B-B14F-4D97-AF65-F5344CB8AC3E}">
        <p14:creationId xmlns:p14="http://schemas.microsoft.com/office/powerpoint/2010/main" val="1870490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0FB368-EA9C-4307-A90F-1BB97B076D06}" type="datetimeFigureOut">
              <a:rPr lang="en-US" smtClean="0"/>
              <a:t>4/13/2024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2539E7-447D-4D8B-8AE4-609350DA92FB}" type="slidenum">
              <a:rPr lang="en-US" smtClean="0"/>
              <a:t>‹#›</a:t>
            </a:fld>
            <a:endParaRPr lang="en-US"/>
          </a:p>
        </p:txBody>
      </p:sp>
    </p:spTree>
    <p:extLst>
      <p:ext uri="{BB962C8B-B14F-4D97-AF65-F5344CB8AC3E}">
        <p14:creationId xmlns:p14="http://schemas.microsoft.com/office/powerpoint/2010/main" val="3046482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Uma_Oya_Hydropower_Complex" TargetMode="External"/><Relationship Id="rId2" Type="http://schemas.openxmlformats.org/officeDocument/2006/relationships/hyperlink" Target="https://monlar.lk/umaoyadisaster-Eng.html" TargetMode="External"/><Relationship Id="rId1" Type="http://schemas.openxmlformats.org/officeDocument/2006/relationships/slideLayout" Target="../slideLayouts/slideLayout2.xml"/><Relationship Id="rId6" Type="http://schemas.openxmlformats.org/officeDocument/2006/relationships/hyperlink" Target="https://srilankatwo.wordpress.com/2017/09/11/sri-lanka-uma-oya-the-tunnel-of-tears/" TargetMode="External"/><Relationship Id="rId5" Type="http://schemas.openxmlformats.org/officeDocument/2006/relationships/hyperlink" Target="http://www.hirunews.lk/163828/80-million-litre-water-leak-in-uma-oya-project" TargetMode="External"/><Relationship Id="rId4" Type="http://schemas.openxmlformats.org/officeDocument/2006/relationships/hyperlink" Target="http://en.shahransazeh.com/project/uma-oya-underground-powerhouse-2/"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Fukushima_Daiichi_nuclear_disaster" TargetMode="External"/><Relationship Id="rId2" Type="http://schemas.openxmlformats.org/officeDocument/2006/relationships/hyperlink" Target="https://en.wikipedia.org/wiki/Three_Mile_Island_accident" TargetMode="External"/><Relationship Id="rId1" Type="http://schemas.openxmlformats.org/officeDocument/2006/relationships/slideLayout" Target="../slideLayouts/slideLayout2.xml"/><Relationship Id="rId4" Type="http://schemas.openxmlformats.org/officeDocument/2006/relationships/hyperlink" Target="https://en.wikipedia.org/wiki/Nuclear_meltdow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hyperlink" Target="https://www.tutorialspoint.com/engineering_ethics/engineering_ethics_chernobyls_case_study.htm" TargetMode="External"/><Relationship Id="rId2" Type="http://schemas.openxmlformats.org/officeDocument/2006/relationships/hyperlink" Target="https://www.britannica.com/event/Chernobyl-disaster/" TargetMode="External"/><Relationship Id="rId1" Type="http://schemas.openxmlformats.org/officeDocument/2006/relationships/slideLayout" Target="../slideLayouts/slideLayout2.xml"/><Relationship Id="rId4" Type="http://schemas.openxmlformats.org/officeDocument/2006/relationships/hyperlink" Target="https://en.wikibooks.org/wiki/Professionalism/Chernobyl_Disaster"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hyperlink" Target="https://www.hydroreview.com/2011/09/01/dam-safety-stability-and-rehabilitation-of-smaller-gravity-dams/#gref" TargetMode="External"/><Relationship Id="rId3" Type="http://schemas.openxmlformats.org/officeDocument/2006/relationships/hyperlink" Target="http://web.mst.edu/~rogersda/st_francis_dam/reassessment_of_st_francis_dam_failure.pdf" TargetMode="External"/><Relationship Id="rId7" Type="http://schemas.openxmlformats.org/officeDocument/2006/relationships/hyperlink" Target="https://www.sciencedirect.com/topics/engineering/embankment-dams" TargetMode="External"/><Relationship Id="rId2" Type="http://schemas.openxmlformats.org/officeDocument/2006/relationships/hyperlink" Target="https://damfailures.org/case-study/st-francis-dam-california-1928/" TargetMode="External"/><Relationship Id="rId1" Type="http://schemas.openxmlformats.org/officeDocument/2006/relationships/slideLayout" Target="../slideLayouts/slideLayout2.xml"/><Relationship Id="rId6" Type="http://schemas.openxmlformats.org/officeDocument/2006/relationships/hyperlink" Target="https://www.huntington.org/frontiers/2016-spring-summer/" TargetMode="External"/><Relationship Id="rId5" Type="http://schemas.openxmlformats.org/officeDocument/2006/relationships/hyperlink" Target="https://www.britannica.com/event/St-Francis-Dam-disaster" TargetMode="External"/><Relationship Id="rId4" Type="http://schemas.openxmlformats.org/officeDocument/2006/relationships/hyperlink" Target="https://www.semanticscholar.org/paper/Who-Designed-the-Ill-Fated-St.-Francis-Dam-Rogers/"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F01FE5-635E-45B4-BE6D-2A6FC9DC198B}"/>
              </a:ext>
            </a:extLst>
          </p:cNvPr>
          <p:cNvSpPr>
            <a:spLocks noGrp="1"/>
          </p:cNvSpPr>
          <p:nvPr>
            <p:ph type="ctrTitle"/>
          </p:nvPr>
        </p:nvSpPr>
        <p:spPr>
          <a:xfrm>
            <a:off x="1524000" y="2601119"/>
            <a:ext cx="9144000" cy="1655762"/>
          </a:xfrm>
        </p:spPr>
        <p:txBody>
          <a:bodyPr>
            <a:normAutofit fontScale="90000"/>
          </a:bodyPr>
          <a:lstStyle/>
          <a:p>
            <a:br>
              <a:rPr lang="en-US" sz="5300" dirty="0">
                <a:solidFill>
                  <a:schemeClr val="accent6">
                    <a:lumMod val="75000"/>
                  </a:schemeClr>
                </a:solidFill>
                <a:latin typeface="Arial Rounded MT Bold" panose="020F0704030504030204" pitchFamily="34" charset="0"/>
              </a:rPr>
            </a:br>
            <a:br>
              <a:rPr lang="en-US" sz="5300" dirty="0">
                <a:solidFill>
                  <a:schemeClr val="accent6">
                    <a:lumMod val="75000"/>
                  </a:schemeClr>
                </a:solidFill>
                <a:latin typeface="Arial Rounded MT Bold" panose="020F0704030504030204" pitchFamily="34" charset="0"/>
              </a:rPr>
            </a:br>
            <a:br>
              <a:rPr lang="en-US" sz="5300" dirty="0">
                <a:solidFill>
                  <a:schemeClr val="accent6">
                    <a:lumMod val="75000"/>
                  </a:schemeClr>
                </a:solidFill>
                <a:latin typeface="Arial Rounded MT Bold" panose="020F0704030504030204" pitchFamily="34" charset="0"/>
              </a:rPr>
            </a:br>
            <a:br>
              <a:rPr lang="en-US" sz="5300" dirty="0">
                <a:solidFill>
                  <a:schemeClr val="accent6">
                    <a:lumMod val="75000"/>
                  </a:schemeClr>
                </a:solidFill>
                <a:latin typeface="Arial Rounded MT Bold" panose="020F0704030504030204" pitchFamily="34" charset="0"/>
              </a:rPr>
            </a:br>
            <a:br>
              <a:rPr lang="en-US" sz="5300" dirty="0">
                <a:solidFill>
                  <a:schemeClr val="accent6">
                    <a:lumMod val="75000"/>
                  </a:schemeClr>
                </a:solidFill>
                <a:latin typeface="Arial Rounded MT Bold" panose="020F0704030504030204" pitchFamily="34" charset="0"/>
              </a:rPr>
            </a:br>
            <a:br>
              <a:rPr lang="en-US" sz="5300" dirty="0">
                <a:solidFill>
                  <a:schemeClr val="accent6">
                    <a:lumMod val="75000"/>
                  </a:schemeClr>
                </a:solidFill>
                <a:latin typeface="Arial Rounded MT Bold" panose="020F0704030504030204" pitchFamily="34" charset="0"/>
              </a:rPr>
            </a:br>
            <a:r>
              <a:rPr lang="en-US" sz="5300" dirty="0">
                <a:solidFill>
                  <a:schemeClr val="accent6">
                    <a:lumMod val="75000"/>
                  </a:schemeClr>
                </a:solidFill>
                <a:latin typeface="Arial Rounded MT Bold" panose="020F0704030504030204" pitchFamily="34" charset="0"/>
              </a:rPr>
              <a:t>PROFESSIONAL ETHICS CE3142</a:t>
            </a:r>
            <a:br>
              <a:rPr lang="en-US" sz="5300" dirty="0">
                <a:solidFill>
                  <a:schemeClr val="accent6">
                    <a:lumMod val="75000"/>
                  </a:schemeClr>
                </a:solidFill>
                <a:latin typeface="Arial Rounded MT Bold" panose="020F0704030504030204" pitchFamily="34" charset="0"/>
              </a:rPr>
            </a:br>
            <a:r>
              <a:rPr lang="en-US" sz="5300" dirty="0">
                <a:solidFill>
                  <a:schemeClr val="accent6">
                    <a:lumMod val="75000"/>
                  </a:schemeClr>
                </a:solidFill>
                <a:latin typeface="Arial Rounded MT Bold" panose="020F0704030504030204" pitchFamily="34" charset="0"/>
              </a:rPr>
              <a:t> </a:t>
            </a:r>
            <a:br>
              <a:rPr lang="en-US" sz="7200" dirty="0">
                <a:solidFill>
                  <a:schemeClr val="accent6">
                    <a:lumMod val="75000"/>
                  </a:schemeClr>
                </a:solidFill>
                <a:latin typeface="Arial Rounded MT Bold" panose="020F0704030504030204" pitchFamily="34" charset="0"/>
              </a:rPr>
            </a:br>
            <a:r>
              <a:rPr lang="en-US" sz="7200" dirty="0">
                <a:solidFill>
                  <a:schemeClr val="accent6">
                    <a:lumMod val="75000"/>
                  </a:schemeClr>
                </a:solidFill>
                <a:latin typeface="Arial Rounded MT Bold" panose="020F0704030504030204" pitchFamily="34" charset="0"/>
              </a:rPr>
              <a:t>CASE STUDIES - C</a:t>
            </a:r>
            <a:endParaRPr lang="en-US" dirty="0"/>
          </a:p>
        </p:txBody>
      </p:sp>
      <p:sp>
        <p:nvSpPr>
          <p:cNvPr id="5" name="Subtitle 4">
            <a:extLst>
              <a:ext uri="{FF2B5EF4-FFF2-40B4-BE49-F238E27FC236}">
                <a16:creationId xmlns:a16="http://schemas.microsoft.com/office/drawing/2014/main" id="{CB7D10FE-92EC-49ED-8269-DE75441EB29D}"/>
              </a:ext>
            </a:extLst>
          </p:cNvPr>
          <p:cNvSpPr>
            <a:spLocks noGrp="1"/>
          </p:cNvSpPr>
          <p:nvPr>
            <p:ph type="subTitle" idx="1"/>
          </p:nvPr>
        </p:nvSpPr>
        <p:spPr>
          <a:xfrm>
            <a:off x="1368159" y="4809884"/>
            <a:ext cx="9144000" cy="1655762"/>
          </a:xfrm>
        </p:spPr>
        <p:txBody>
          <a:bodyPr>
            <a:normAutofit fontScale="92500" lnSpcReduction="20000"/>
          </a:bodyPr>
          <a:lstStyle/>
          <a:p>
            <a:r>
              <a:rPr lang="en-US" sz="2800" b="1" dirty="0">
                <a:solidFill>
                  <a:schemeClr val="accent6">
                    <a:lumMod val="75000"/>
                  </a:schemeClr>
                </a:solidFill>
                <a:latin typeface="Arial Rounded MT Bold" pitchFamily="34" charset="0"/>
              </a:rPr>
              <a:t>Faculty of Engineering, </a:t>
            </a:r>
            <a:r>
              <a:rPr lang="en-US" sz="2800" b="1" dirty="0">
                <a:solidFill>
                  <a:schemeClr val="accent6">
                    <a:lumMod val="75000"/>
                  </a:schemeClr>
                </a:solidFill>
              </a:rPr>
              <a:t> </a:t>
            </a:r>
          </a:p>
          <a:p>
            <a:r>
              <a:rPr lang="en-US" sz="2800" b="1" dirty="0">
                <a:solidFill>
                  <a:schemeClr val="accent6">
                    <a:lumMod val="75000"/>
                  </a:schemeClr>
                </a:solidFill>
                <a:latin typeface="Arial Rounded MT Bold" panose="020F0704030504030204" pitchFamily="34" charset="0"/>
              </a:rPr>
              <a:t>General Sir John Kotelawala </a:t>
            </a:r>
            <a:r>
              <a:rPr lang="en-US" sz="2800" b="1" dirty="0" err="1">
                <a:solidFill>
                  <a:schemeClr val="accent6">
                    <a:lumMod val="75000"/>
                  </a:schemeClr>
                </a:solidFill>
                <a:latin typeface="Arial Rounded MT Bold" panose="020F0704030504030204" pitchFamily="34" charset="0"/>
              </a:rPr>
              <a:t>Defence</a:t>
            </a:r>
            <a:r>
              <a:rPr lang="en-US" sz="2800" b="1" dirty="0">
                <a:solidFill>
                  <a:schemeClr val="accent6">
                    <a:lumMod val="75000"/>
                  </a:schemeClr>
                </a:solidFill>
                <a:latin typeface="Arial Rounded MT Bold" panose="020F0704030504030204" pitchFamily="34" charset="0"/>
              </a:rPr>
              <a:t> University </a:t>
            </a:r>
          </a:p>
          <a:p>
            <a:pPr>
              <a:defRPr/>
            </a:pPr>
            <a:endParaRPr lang="en-US" sz="2800" b="1" dirty="0">
              <a:solidFill>
                <a:schemeClr val="accent6">
                  <a:lumMod val="75000"/>
                </a:schemeClr>
              </a:solidFill>
              <a:latin typeface="Arial Rounded MT Bold" panose="020F0704030504030204" pitchFamily="34" charset="0"/>
            </a:endParaRPr>
          </a:p>
          <a:p>
            <a:pPr>
              <a:defRPr/>
            </a:pPr>
            <a:r>
              <a:rPr lang="en-US" sz="2800" b="1" dirty="0">
                <a:solidFill>
                  <a:schemeClr val="accent6">
                    <a:lumMod val="75000"/>
                  </a:schemeClr>
                </a:solidFill>
                <a:latin typeface="Arial Rounded MT Bold" panose="020F0704030504030204" pitchFamily="34" charset="0"/>
              </a:rPr>
              <a:t>19</a:t>
            </a:r>
            <a:r>
              <a:rPr lang="en-US" sz="2800" b="1" baseline="30000" dirty="0">
                <a:solidFill>
                  <a:schemeClr val="accent6">
                    <a:lumMod val="75000"/>
                  </a:schemeClr>
                </a:solidFill>
                <a:latin typeface="Arial Rounded MT Bold" panose="020F0704030504030204" pitchFamily="34" charset="0"/>
              </a:rPr>
              <a:t>th </a:t>
            </a:r>
            <a:r>
              <a:rPr lang="en-US" sz="2800" b="1" dirty="0">
                <a:solidFill>
                  <a:schemeClr val="accent6">
                    <a:lumMod val="75000"/>
                  </a:schemeClr>
                </a:solidFill>
                <a:latin typeface="Arial Rounded MT Bold" panose="020F0704030504030204" pitchFamily="34" charset="0"/>
              </a:rPr>
              <a:t>April 2024</a:t>
            </a:r>
          </a:p>
          <a:p>
            <a:endParaRPr lang="en-US" dirty="0"/>
          </a:p>
        </p:txBody>
      </p:sp>
    </p:spTree>
    <p:extLst>
      <p:ext uri="{BB962C8B-B14F-4D97-AF65-F5344CB8AC3E}">
        <p14:creationId xmlns:p14="http://schemas.microsoft.com/office/powerpoint/2010/main" val="3686285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8399"/>
            <a:ext cx="10515600" cy="706438"/>
          </a:xfrm>
        </p:spPr>
        <p:txBody>
          <a:bodyPr/>
          <a:lstStyle/>
          <a:p>
            <a:r>
              <a:rPr lang="en-US" dirty="0"/>
              <a:t>Uma </a:t>
            </a:r>
            <a:r>
              <a:rPr lang="en-US" dirty="0" err="1"/>
              <a:t>Oya</a:t>
            </a:r>
            <a:r>
              <a:rPr lang="en-US" dirty="0"/>
              <a:t> Project</a:t>
            </a:r>
          </a:p>
        </p:txBody>
      </p:sp>
      <p:sp>
        <p:nvSpPr>
          <p:cNvPr id="3" name="Content Placeholder 2"/>
          <p:cNvSpPr>
            <a:spLocks noGrp="1"/>
          </p:cNvSpPr>
          <p:nvPr>
            <p:ph idx="1"/>
          </p:nvPr>
        </p:nvSpPr>
        <p:spPr>
          <a:xfrm>
            <a:off x="838200" y="794836"/>
            <a:ext cx="10515600" cy="5701497"/>
          </a:xfrm>
        </p:spPr>
        <p:txBody>
          <a:bodyPr>
            <a:normAutofit fontScale="85000" lnSpcReduction="20000"/>
          </a:bodyPr>
          <a:lstStyle/>
          <a:p>
            <a:endParaRPr lang="en-US" dirty="0"/>
          </a:p>
          <a:p>
            <a:r>
              <a:rPr lang="en-US" sz="3600" b="1" dirty="0">
                <a:solidFill>
                  <a:schemeClr val="accent5">
                    <a:lumMod val="75000"/>
                  </a:schemeClr>
                </a:solidFill>
              </a:rPr>
              <a:t>Increased landslide risks</a:t>
            </a:r>
          </a:p>
          <a:p>
            <a:r>
              <a:rPr lang="en-US" dirty="0"/>
              <a:t>The risks posed by the locations selected for the building of the diversion dams, which are built in areas which are highly landslide prone. Even the EIA, despite its weaknesses, had identified that. </a:t>
            </a:r>
          </a:p>
          <a:p>
            <a:r>
              <a:rPr lang="en-US" dirty="0"/>
              <a:t>Also the National Building Research Organization (NBRO) report on prevention of landslides, identifies the reasons for landslides in Sri Lanka and the mitigatory measures.  The reasons for landslides include constructions in the upper parts of hilly slopes, mining, drilling and rock blasting, and the use of heavy machinery in these activities; </a:t>
            </a:r>
            <a:r>
              <a:rPr lang="en-US" b="1" dirty="0">
                <a:solidFill>
                  <a:srgbClr val="D60093"/>
                </a:solidFill>
              </a:rPr>
              <a:t>all of which are operations carried out for the project</a:t>
            </a:r>
            <a:r>
              <a:rPr lang="en-US" dirty="0"/>
              <a:t>.</a:t>
            </a:r>
          </a:p>
          <a:p>
            <a:r>
              <a:rPr lang="en-US" dirty="0"/>
              <a:t> The </a:t>
            </a:r>
            <a:r>
              <a:rPr lang="en-US" dirty="0" err="1"/>
              <a:t>Meeriyabedda</a:t>
            </a:r>
            <a:r>
              <a:rPr lang="en-US" dirty="0"/>
              <a:t> landslide disaster (in </a:t>
            </a:r>
            <a:r>
              <a:rPr lang="en-US" dirty="0" err="1"/>
              <a:t>Koslanda</a:t>
            </a:r>
            <a:r>
              <a:rPr lang="en-US" dirty="0"/>
              <a:t>) that occurred on 29 October 2014, which according to official pronouncements took 42 lives.</a:t>
            </a:r>
          </a:p>
          <a:p>
            <a:r>
              <a:rPr lang="en-US" dirty="0"/>
              <a:t>This tragedy was a direct effect of tunneling. It occurred only a few months from the commencement of tunneling. The direct distance from the tunnel to </a:t>
            </a:r>
            <a:r>
              <a:rPr lang="en-US" dirty="0" err="1"/>
              <a:t>Meeriyabedda</a:t>
            </a:r>
            <a:r>
              <a:rPr lang="en-US" dirty="0"/>
              <a:t> was only 4 km. That area was a landslide prone area identified by the NBRO. </a:t>
            </a:r>
            <a:r>
              <a:rPr lang="en-US" b="1" dirty="0">
                <a:solidFill>
                  <a:srgbClr val="FF0000"/>
                </a:solidFill>
              </a:rPr>
              <a:t>But the government had not taken any steps to relocate those people at risk.</a:t>
            </a:r>
          </a:p>
        </p:txBody>
      </p:sp>
    </p:spTree>
    <p:extLst>
      <p:ext uri="{BB962C8B-B14F-4D97-AF65-F5344CB8AC3E}">
        <p14:creationId xmlns:p14="http://schemas.microsoft.com/office/powerpoint/2010/main" val="2029542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6"/>
            <a:ext cx="10515600" cy="749300"/>
          </a:xfrm>
        </p:spPr>
        <p:txBody>
          <a:bodyPr/>
          <a:lstStyle/>
          <a:p>
            <a:r>
              <a:rPr lang="en-US" dirty="0"/>
              <a:t>Uma </a:t>
            </a:r>
            <a:r>
              <a:rPr lang="en-US" dirty="0" err="1"/>
              <a:t>Oya</a:t>
            </a:r>
            <a:r>
              <a:rPr lang="en-US" dirty="0"/>
              <a:t> Project</a:t>
            </a:r>
          </a:p>
        </p:txBody>
      </p:sp>
      <p:sp>
        <p:nvSpPr>
          <p:cNvPr id="3" name="Content Placeholder 2"/>
          <p:cNvSpPr>
            <a:spLocks noGrp="1"/>
          </p:cNvSpPr>
          <p:nvPr>
            <p:ph idx="1"/>
          </p:nvPr>
        </p:nvSpPr>
        <p:spPr>
          <a:xfrm>
            <a:off x="838200" y="1130968"/>
            <a:ext cx="10515600" cy="5045995"/>
          </a:xfrm>
        </p:spPr>
        <p:txBody>
          <a:bodyPr>
            <a:normAutofit fontScale="92500" lnSpcReduction="10000"/>
          </a:bodyPr>
          <a:lstStyle/>
          <a:p>
            <a:r>
              <a:rPr lang="en-US" sz="3000" b="1" dirty="0">
                <a:solidFill>
                  <a:schemeClr val="accent5">
                    <a:lumMod val="75000"/>
                  </a:schemeClr>
                </a:solidFill>
              </a:rPr>
              <a:t>The water leak</a:t>
            </a:r>
          </a:p>
          <a:p>
            <a:r>
              <a:rPr lang="en-US" sz="2600" dirty="0"/>
              <a:t>Most unexpectedly, a massive water leak into the tunnel began on the 26</a:t>
            </a:r>
            <a:r>
              <a:rPr lang="en-US" sz="2600" baseline="30000" dirty="0"/>
              <a:t>th</a:t>
            </a:r>
            <a:r>
              <a:rPr lang="en-US" sz="2600" dirty="0"/>
              <a:t> December 2014. </a:t>
            </a:r>
          </a:p>
          <a:p>
            <a:r>
              <a:rPr lang="en-US" sz="2600" dirty="0"/>
              <a:t>That was only a few months since the underground drilling of the tunnels began. </a:t>
            </a:r>
          </a:p>
          <a:p>
            <a:r>
              <a:rPr lang="en-US" sz="2600" dirty="0"/>
              <a:t>18 houses in </a:t>
            </a:r>
            <a:r>
              <a:rPr lang="en-US" sz="2600" dirty="0" err="1"/>
              <a:t>Bedderarawa</a:t>
            </a:r>
            <a:r>
              <a:rPr lang="en-US" sz="2600" dirty="0"/>
              <a:t> collapsed. This area is only ½ km away from the drilling site.</a:t>
            </a:r>
          </a:p>
          <a:p>
            <a:r>
              <a:rPr lang="en-US" sz="2600" dirty="0"/>
              <a:t>Water, at the beginning, was flowing at a speed around 500 liters per second. By 2017 the rate had increased to 1,300 lit/sec. The local and Iranian engineers were unable to stem the inflow of water, and a team of German engineers were flown in seal the leak.  They partially succeeded, but still the leak continues. </a:t>
            </a:r>
          </a:p>
          <a:p>
            <a:r>
              <a:rPr lang="en-US" sz="2600" dirty="0"/>
              <a:t>Some claim that the reduction of water seeping into the tunnel is due to the receding ground water levels, rather than to the success of the expensive plastering carried out in the tunnel</a:t>
            </a:r>
            <a:r>
              <a:rPr lang="en-US" dirty="0"/>
              <a:t>.</a:t>
            </a:r>
          </a:p>
          <a:p>
            <a:endParaRPr lang="en-US" dirty="0"/>
          </a:p>
          <a:p>
            <a:endParaRPr lang="en-US" dirty="0"/>
          </a:p>
        </p:txBody>
      </p:sp>
    </p:spTree>
    <p:extLst>
      <p:ext uri="{BB962C8B-B14F-4D97-AF65-F5344CB8AC3E}">
        <p14:creationId xmlns:p14="http://schemas.microsoft.com/office/powerpoint/2010/main" val="31408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234"/>
            <a:ext cx="10515600" cy="726696"/>
          </a:xfrm>
        </p:spPr>
        <p:txBody>
          <a:bodyPr/>
          <a:lstStyle/>
          <a:p>
            <a:r>
              <a:rPr lang="en-US" dirty="0"/>
              <a:t>Uma </a:t>
            </a:r>
            <a:r>
              <a:rPr lang="en-US" dirty="0" err="1"/>
              <a:t>Oya</a:t>
            </a:r>
            <a:r>
              <a:rPr lang="en-US" dirty="0"/>
              <a:t> Project</a:t>
            </a:r>
          </a:p>
        </p:txBody>
      </p:sp>
      <p:sp>
        <p:nvSpPr>
          <p:cNvPr id="3" name="Content Placeholder 2"/>
          <p:cNvSpPr>
            <a:spLocks noGrp="1"/>
          </p:cNvSpPr>
          <p:nvPr>
            <p:ph idx="1"/>
          </p:nvPr>
        </p:nvSpPr>
        <p:spPr>
          <a:xfrm>
            <a:off x="838200" y="947610"/>
            <a:ext cx="10515600" cy="5194110"/>
          </a:xfrm>
        </p:spPr>
        <p:txBody>
          <a:bodyPr>
            <a:normAutofit fontScale="92500" lnSpcReduction="20000"/>
          </a:bodyPr>
          <a:lstStyle/>
          <a:p>
            <a:r>
              <a:rPr lang="en-US" sz="3000" b="1" dirty="0">
                <a:solidFill>
                  <a:schemeClr val="accent5">
                    <a:lumMod val="75000"/>
                  </a:schemeClr>
                </a:solidFill>
              </a:rPr>
              <a:t>Damage to Buildings</a:t>
            </a:r>
          </a:p>
          <a:p>
            <a:endParaRPr lang="en-US" dirty="0"/>
          </a:p>
          <a:p>
            <a:r>
              <a:rPr lang="en-US" dirty="0"/>
              <a:t>Some 7,000 houses are already damaged. The number of wells and springs dried up amount to 2,350. The other adversities faced by the people include severe water scarcity and loss of livelihood due to the effects on agriculture.</a:t>
            </a:r>
          </a:p>
          <a:p>
            <a:r>
              <a:rPr lang="en-US" dirty="0"/>
              <a:t>In addition, </a:t>
            </a:r>
            <a:r>
              <a:rPr lang="en-US" dirty="0" err="1"/>
              <a:t>Makulella</a:t>
            </a:r>
            <a:r>
              <a:rPr lang="en-US" dirty="0"/>
              <a:t> school, for the past two years, has been evacuated to a nearby temple building as a result of the extensive damages caused to it by the drilling activities carried out in the vicinity. The </a:t>
            </a:r>
            <a:r>
              <a:rPr lang="en-US" dirty="0" err="1"/>
              <a:t>Palleperuma</a:t>
            </a:r>
            <a:r>
              <a:rPr lang="en-US" dirty="0"/>
              <a:t> mosque, a three story building, is also completely destroyed. </a:t>
            </a:r>
          </a:p>
          <a:p>
            <a:r>
              <a:rPr lang="en-US" dirty="0"/>
              <a:t>The NBRO has advised these two buildings to be taken away to safer permanent locations. </a:t>
            </a:r>
          </a:p>
          <a:p>
            <a:r>
              <a:rPr lang="en-US" dirty="0"/>
              <a:t>Four Buddhist shrines, namely, </a:t>
            </a:r>
            <a:r>
              <a:rPr lang="en-US" dirty="0" err="1"/>
              <a:t>Makulella</a:t>
            </a:r>
            <a:r>
              <a:rPr lang="en-US" dirty="0"/>
              <a:t> </a:t>
            </a:r>
            <a:r>
              <a:rPr lang="en-US" dirty="0" err="1"/>
              <a:t>Egodagama</a:t>
            </a:r>
            <a:r>
              <a:rPr lang="en-US" dirty="0"/>
              <a:t>, </a:t>
            </a:r>
            <a:r>
              <a:rPr lang="en-US" dirty="0" err="1"/>
              <a:t>Kurudugolla</a:t>
            </a:r>
            <a:r>
              <a:rPr lang="en-US" dirty="0"/>
              <a:t>, Heel </a:t>
            </a:r>
            <a:r>
              <a:rPr lang="en-US" dirty="0" err="1"/>
              <a:t>oya</a:t>
            </a:r>
            <a:r>
              <a:rPr lang="en-US" dirty="0"/>
              <a:t> temples and </a:t>
            </a:r>
            <a:r>
              <a:rPr lang="en-US" dirty="0" err="1"/>
              <a:t>Dikkarawa</a:t>
            </a:r>
            <a:r>
              <a:rPr lang="en-US" dirty="0"/>
              <a:t> </a:t>
            </a:r>
            <a:r>
              <a:rPr lang="en-US" dirty="0" err="1"/>
              <a:t>bikkuni</a:t>
            </a:r>
            <a:r>
              <a:rPr lang="en-US" dirty="0"/>
              <a:t> center have all been badly damaged. </a:t>
            </a:r>
          </a:p>
          <a:p>
            <a:r>
              <a:rPr lang="en-US" dirty="0"/>
              <a:t>In addition, a number of business establishments too have been damaged.</a:t>
            </a:r>
          </a:p>
          <a:p>
            <a:endParaRPr lang="en-US" dirty="0"/>
          </a:p>
          <a:p>
            <a:endParaRPr lang="en-US" dirty="0"/>
          </a:p>
        </p:txBody>
      </p:sp>
    </p:spTree>
    <p:extLst>
      <p:ext uri="{BB962C8B-B14F-4D97-AF65-F5344CB8AC3E}">
        <p14:creationId xmlns:p14="http://schemas.microsoft.com/office/powerpoint/2010/main" val="1792247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1191"/>
            <a:ext cx="10515600" cy="810531"/>
          </a:xfrm>
        </p:spPr>
        <p:txBody>
          <a:bodyPr/>
          <a:lstStyle/>
          <a:p>
            <a:r>
              <a:rPr lang="en-US" dirty="0"/>
              <a:t>Uma </a:t>
            </a:r>
            <a:r>
              <a:rPr lang="en-US" dirty="0" err="1"/>
              <a:t>Oya</a:t>
            </a:r>
            <a:r>
              <a:rPr lang="en-US" dirty="0"/>
              <a:t> Project</a:t>
            </a:r>
          </a:p>
        </p:txBody>
      </p:sp>
      <p:sp>
        <p:nvSpPr>
          <p:cNvPr id="3" name="Content Placeholder 2"/>
          <p:cNvSpPr>
            <a:spLocks noGrp="1"/>
          </p:cNvSpPr>
          <p:nvPr>
            <p:ph idx="1"/>
          </p:nvPr>
        </p:nvSpPr>
        <p:spPr>
          <a:xfrm>
            <a:off x="838200" y="1138335"/>
            <a:ext cx="10515600" cy="5719665"/>
          </a:xfrm>
        </p:spPr>
        <p:txBody>
          <a:bodyPr>
            <a:normAutofit/>
          </a:bodyPr>
          <a:lstStyle/>
          <a:p>
            <a:r>
              <a:rPr lang="en-US" b="1" dirty="0">
                <a:solidFill>
                  <a:schemeClr val="accent5">
                    <a:lumMod val="75000"/>
                  </a:schemeClr>
                </a:solidFill>
              </a:rPr>
              <a:t>ETHICAL ISSUES</a:t>
            </a:r>
          </a:p>
          <a:p>
            <a:pPr marL="0" indent="0">
              <a:buNone/>
            </a:pPr>
            <a:r>
              <a:rPr lang="en-US" b="1" dirty="0">
                <a:solidFill>
                  <a:srgbClr val="C00000"/>
                </a:solidFill>
              </a:rPr>
              <a:t>Unsuitability of the project</a:t>
            </a:r>
          </a:p>
          <a:p>
            <a:r>
              <a:rPr lang="en-US" dirty="0"/>
              <a:t>From 1989, governments failed to initiate the project, because most of the donors or funding bodies like the Asian Development Bank  rejected funding of this project because of sensitive environmental and ethical issues. One of the aims of this project is transferring the water resources of </a:t>
            </a:r>
            <a:r>
              <a:rPr lang="en-US" dirty="0" err="1"/>
              <a:t>Uva</a:t>
            </a:r>
            <a:r>
              <a:rPr lang="en-US" dirty="0"/>
              <a:t> province (</a:t>
            </a:r>
            <a:r>
              <a:rPr lang="en-US" dirty="0" err="1"/>
              <a:t>Badulla</a:t>
            </a:r>
            <a:r>
              <a:rPr lang="en-US" dirty="0"/>
              <a:t> and </a:t>
            </a:r>
            <a:r>
              <a:rPr lang="en-US" dirty="0" err="1"/>
              <a:t>Monaragala</a:t>
            </a:r>
            <a:r>
              <a:rPr lang="en-US" dirty="0"/>
              <a:t> districts) to Hambantota district.</a:t>
            </a:r>
          </a:p>
          <a:p>
            <a:pPr lvl="0" fontAlgn="base"/>
            <a:r>
              <a:rPr lang="en-US" dirty="0"/>
              <a:t>An inadequate feasibility study resulting from either the lack of competence of the consultants team, or the fact that political pressure forced them to ignore possible engineering and geological hazards.</a:t>
            </a:r>
          </a:p>
        </p:txBody>
      </p:sp>
    </p:spTree>
    <p:extLst>
      <p:ext uri="{BB962C8B-B14F-4D97-AF65-F5344CB8AC3E}">
        <p14:creationId xmlns:p14="http://schemas.microsoft.com/office/powerpoint/2010/main" val="117826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791871"/>
          </a:xfrm>
        </p:spPr>
        <p:txBody>
          <a:bodyPr/>
          <a:lstStyle/>
          <a:p>
            <a:r>
              <a:rPr lang="en-US" dirty="0"/>
              <a:t>Uma </a:t>
            </a:r>
            <a:r>
              <a:rPr lang="en-US" dirty="0" err="1"/>
              <a:t>Oya</a:t>
            </a:r>
            <a:r>
              <a:rPr lang="en-US" dirty="0"/>
              <a:t> Project</a:t>
            </a:r>
          </a:p>
        </p:txBody>
      </p:sp>
      <p:sp>
        <p:nvSpPr>
          <p:cNvPr id="3" name="Content Placeholder 2"/>
          <p:cNvSpPr>
            <a:spLocks noGrp="1"/>
          </p:cNvSpPr>
          <p:nvPr>
            <p:ph idx="1"/>
          </p:nvPr>
        </p:nvSpPr>
        <p:spPr>
          <a:xfrm>
            <a:off x="838200" y="1182686"/>
            <a:ext cx="10515600" cy="5461001"/>
          </a:xfrm>
        </p:spPr>
        <p:txBody>
          <a:bodyPr>
            <a:normAutofit/>
          </a:bodyPr>
          <a:lstStyle/>
          <a:p>
            <a:r>
              <a:rPr lang="en-US" b="1" dirty="0">
                <a:solidFill>
                  <a:schemeClr val="accent5">
                    <a:lumMod val="75000"/>
                  </a:schemeClr>
                </a:solidFill>
              </a:rPr>
              <a:t>ETHICAL ISSUES</a:t>
            </a:r>
          </a:p>
          <a:p>
            <a:pPr marL="0" indent="0">
              <a:buNone/>
            </a:pPr>
            <a:r>
              <a:rPr lang="en-US" b="1" dirty="0">
                <a:solidFill>
                  <a:srgbClr val="C00000"/>
                </a:solidFill>
              </a:rPr>
              <a:t>Unsuitability of the project</a:t>
            </a:r>
          </a:p>
          <a:p>
            <a:pPr marL="0" indent="0">
              <a:buNone/>
            </a:pPr>
            <a:r>
              <a:rPr lang="en-US" sz="2600" dirty="0"/>
              <a:t>When the </a:t>
            </a:r>
            <a:r>
              <a:rPr lang="en-US" sz="2600" dirty="0" err="1"/>
              <a:t>Mahaweli</a:t>
            </a:r>
            <a:r>
              <a:rPr lang="en-US" sz="2600" dirty="0"/>
              <a:t> project was planned, water from Uma </a:t>
            </a:r>
            <a:r>
              <a:rPr lang="en-US" sz="2600" dirty="0" err="1"/>
              <a:t>Oya</a:t>
            </a:r>
            <a:r>
              <a:rPr lang="en-US" sz="2600" dirty="0"/>
              <a:t> was diverted to </a:t>
            </a:r>
            <a:r>
              <a:rPr lang="en-US" sz="2600" dirty="0" err="1"/>
              <a:t>Rantembe</a:t>
            </a:r>
            <a:r>
              <a:rPr lang="en-US" sz="2600" dirty="0"/>
              <a:t> Reservoir which in turn was used to irrigate a large area under  the </a:t>
            </a:r>
            <a:r>
              <a:rPr lang="en-US" sz="2600" dirty="0" err="1"/>
              <a:t>Mahaweli</a:t>
            </a:r>
            <a:r>
              <a:rPr lang="en-US" sz="2600" dirty="0"/>
              <a:t> B and C Zones. If the water is diverted elsewhere the livelihood of a large number of people living in these areas would be adversely affected. </a:t>
            </a:r>
          </a:p>
          <a:p>
            <a:pPr marL="0" indent="0">
              <a:buNone/>
            </a:pPr>
            <a:r>
              <a:rPr lang="en-US" dirty="0"/>
              <a:t>There were several stated aims which were producing electricity and  supplying water for industrial projects in the Hambantota district, mainly the </a:t>
            </a:r>
            <a:r>
              <a:rPr lang="en-US" dirty="0" err="1"/>
              <a:t>Mattala</a:t>
            </a:r>
            <a:r>
              <a:rPr lang="en-US" dirty="0"/>
              <a:t> Airport, Hambantota Port, Hambantota Industrial Zone and Hambantota Oil Refinery.  </a:t>
            </a:r>
          </a:p>
        </p:txBody>
      </p:sp>
    </p:spTree>
    <p:extLst>
      <p:ext uri="{BB962C8B-B14F-4D97-AF65-F5344CB8AC3E}">
        <p14:creationId xmlns:p14="http://schemas.microsoft.com/office/powerpoint/2010/main" val="244164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8256"/>
            <a:ext cx="10515600" cy="1064096"/>
          </a:xfrm>
        </p:spPr>
        <p:txBody>
          <a:bodyPr/>
          <a:lstStyle/>
          <a:p>
            <a:r>
              <a:rPr lang="en-US" dirty="0"/>
              <a:t>Uma </a:t>
            </a:r>
            <a:r>
              <a:rPr lang="en-US" dirty="0" err="1"/>
              <a:t>Oya</a:t>
            </a:r>
            <a:r>
              <a:rPr lang="en-US" dirty="0"/>
              <a:t> Project</a:t>
            </a:r>
          </a:p>
        </p:txBody>
      </p:sp>
      <p:sp>
        <p:nvSpPr>
          <p:cNvPr id="3" name="Content Placeholder 2"/>
          <p:cNvSpPr>
            <a:spLocks noGrp="1"/>
          </p:cNvSpPr>
          <p:nvPr>
            <p:ph idx="1"/>
          </p:nvPr>
        </p:nvSpPr>
        <p:spPr>
          <a:xfrm>
            <a:off x="838200" y="914400"/>
            <a:ext cx="10515600" cy="5943600"/>
          </a:xfrm>
        </p:spPr>
        <p:txBody>
          <a:bodyPr>
            <a:normAutofit fontScale="92500" lnSpcReduction="10000"/>
          </a:bodyPr>
          <a:lstStyle/>
          <a:p>
            <a:r>
              <a:rPr lang="en-US" sz="3000" b="1" dirty="0">
                <a:solidFill>
                  <a:schemeClr val="accent5">
                    <a:lumMod val="75000"/>
                  </a:schemeClr>
                </a:solidFill>
              </a:rPr>
              <a:t>ETHICAL ISSUES</a:t>
            </a:r>
          </a:p>
          <a:p>
            <a:pPr marL="0" indent="0">
              <a:buNone/>
            </a:pPr>
            <a:r>
              <a:rPr lang="en-US" b="1" dirty="0">
                <a:solidFill>
                  <a:srgbClr val="C00000"/>
                </a:solidFill>
              </a:rPr>
              <a:t>Weak and inadequate Environmental Impact Assessment (EIA</a:t>
            </a:r>
            <a:r>
              <a:rPr lang="en-US" b="1" dirty="0"/>
              <a:t>)</a:t>
            </a:r>
          </a:p>
          <a:p>
            <a:r>
              <a:rPr lang="en-US" dirty="0"/>
              <a:t>The related environmental assessment was prepared by a State University in November 2010, which was </a:t>
            </a:r>
            <a:r>
              <a:rPr lang="en-US" b="1" dirty="0">
                <a:solidFill>
                  <a:srgbClr val="FF0000"/>
                </a:solidFill>
              </a:rPr>
              <a:t>TWO YEARS </a:t>
            </a:r>
            <a:r>
              <a:rPr lang="en-US" dirty="0"/>
              <a:t>after the launch of the project.  </a:t>
            </a:r>
          </a:p>
          <a:p>
            <a:r>
              <a:rPr lang="en-US" dirty="0"/>
              <a:t>The EIA should have been prepared well in advance, so that contractors /consultants involved would have been aware of technical and social issues they might face when doing the project</a:t>
            </a:r>
          </a:p>
          <a:p>
            <a:r>
              <a:rPr lang="en-US" dirty="0"/>
              <a:t>The report was open to public for a one month from November to December 2010, and many farmers associations, civil society organizations, concerned individuals pointed out the weakness’  in the EIA and presented amendments and positive proposals for mitigating adverse effects.</a:t>
            </a:r>
          </a:p>
          <a:p>
            <a:pPr marL="0" indent="0">
              <a:buNone/>
            </a:pPr>
            <a:r>
              <a:rPr lang="en-US" b="1" dirty="0">
                <a:solidFill>
                  <a:srgbClr val="C00000"/>
                </a:solidFill>
              </a:rPr>
              <a:t>Central Environmental Authority (CEA) ignoring public comment</a:t>
            </a:r>
          </a:p>
          <a:p>
            <a:r>
              <a:rPr lang="en-US" dirty="0"/>
              <a:t>Unfortunately what happened was all the proposed amendments were ignored by the CEA, and in April 2012, the EIA was approved, permitting the GOSL to proceed with the project </a:t>
            </a:r>
          </a:p>
          <a:p>
            <a:endParaRPr lang="en-US" dirty="0"/>
          </a:p>
          <a:p>
            <a:endParaRPr lang="en-US" dirty="0"/>
          </a:p>
          <a:p>
            <a:endParaRPr lang="en-US" dirty="0"/>
          </a:p>
        </p:txBody>
      </p:sp>
    </p:spTree>
    <p:extLst>
      <p:ext uri="{BB962C8B-B14F-4D97-AF65-F5344CB8AC3E}">
        <p14:creationId xmlns:p14="http://schemas.microsoft.com/office/powerpoint/2010/main" val="147980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additive="base">
                                        <p:cTn id="2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623920"/>
          </a:xfrm>
        </p:spPr>
        <p:txBody>
          <a:bodyPr>
            <a:normAutofit fontScale="90000"/>
          </a:bodyPr>
          <a:lstStyle/>
          <a:p>
            <a:r>
              <a:rPr lang="en-US" dirty="0"/>
              <a:t>Uma </a:t>
            </a:r>
            <a:r>
              <a:rPr lang="en-US" dirty="0" err="1"/>
              <a:t>Oya</a:t>
            </a:r>
            <a:r>
              <a:rPr lang="en-US" dirty="0"/>
              <a:t> Project</a:t>
            </a:r>
          </a:p>
        </p:txBody>
      </p:sp>
      <p:sp>
        <p:nvSpPr>
          <p:cNvPr id="3" name="Content Placeholder 2"/>
          <p:cNvSpPr>
            <a:spLocks noGrp="1"/>
          </p:cNvSpPr>
          <p:nvPr>
            <p:ph idx="1"/>
          </p:nvPr>
        </p:nvSpPr>
        <p:spPr>
          <a:xfrm>
            <a:off x="838200" y="623920"/>
            <a:ext cx="10515600" cy="5621694"/>
          </a:xfrm>
        </p:spPr>
        <p:txBody>
          <a:bodyPr/>
          <a:lstStyle/>
          <a:p>
            <a:r>
              <a:rPr lang="en-US" b="1" dirty="0">
                <a:solidFill>
                  <a:schemeClr val="accent5">
                    <a:lumMod val="75000"/>
                  </a:schemeClr>
                </a:solidFill>
              </a:rPr>
              <a:t>ETHICAL ISSUES</a:t>
            </a:r>
          </a:p>
          <a:p>
            <a:pPr lvl="0" fontAlgn="base"/>
            <a:r>
              <a:rPr lang="en-US" sz="2600" b="1" dirty="0">
                <a:solidFill>
                  <a:srgbClr val="C00000"/>
                </a:solidFill>
              </a:rPr>
              <a:t>Failure of the CEA to stand firm by their convictions that this project could cause great environmental damage</a:t>
            </a:r>
          </a:p>
        </p:txBody>
      </p:sp>
      <p:sp>
        <p:nvSpPr>
          <p:cNvPr id="4" name="Rectangle 3"/>
          <p:cNvSpPr/>
          <p:nvPr/>
        </p:nvSpPr>
        <p:spPr>
          <a:xfrm>
            <a:off x="1016454" y="1988832"/>
            <a:ext cx="10468947" cy="6063198"/>
          </a:xfrm>
          <a:prstGeom prst="rect">
            <a:avLst/>
          </a:prstGeom>
        </p:spPr>
        <p:txBody>
          <a:bodyPr wrap="square">
            <a:spAutoFit/>
          </a:bodyPr>
          <a:lstStyle/>
          <a:p>
            <a:pPr marL="342900" indent="-342900">
              <a:buFont typeface="Wingdings" panose="05000000000000000000" pitchFamily="2" charset="2"/>
              <a:buChar char="§"/>
            </a:pPr>
            <a:r>
              <a:rPr lang="en-US" sz="2400" dirty="0"/>
              <a:t> CEA Chairman said that the project contractors had not properly followed the conditions laid in the final EIA approval. “They have not followed the environmental standards mentioned in the EIA,” he said, adding that the unexpected disaster – cracking of houses, wells and springs run dry – occurred as they had not followed the essential conditions mentioned in the EIA.  </a:t>
            </a:r>
          </a:p>
          <a:p>
            <a:pPr marL="342900" indent="-342900">
              <a:buFont typeface="Wingdings" panose="05000000000000000000" pitchFamily="2" charset="2"/>
              <a:buChar char="§"/>
            </a:pPr>
            <a:r>
              <a:rPr lang="en-US" sz="2400" dirty="0"/>
              <a:t>Rather than blame the fiasco on others, the CEA should have taken responsibility for the weak, inadequate EIA they approved, ignoring the comments made by concerned parties.</a:t>
            </a:r>
          </a:p>
          <a:p>
            <a:pPr marL="342900" indent="-342900">
              <a:buFont typeface="Wingdings" panose="05000000000000000000" pitchFamily="2" charset="2"/>
              <a:buChar char="§"/>
            </a:pPr>
            <a:endParaRPr lang="en-US" sz="1000" dirty="0"/>
          </a:p>
          <a:p>
            <a:pPr marL="342900" indent="-342900">
              <a:buFont typeface="Wingdings" panose="05000000000000000000" pitchFamily="2" charset="2"/>
              <a:buChar char="§"/>
            </a:pPr>
            <a:r>
              <a:rPr lang="en-US" sz="2600" b="1" dirty="0">
                <a:solidFill>
                  <a:srgbClr val="C00000"/>
                </a:solidFill>
              </a:rPr>
              <a:t>Omission of possible alternatives in EIA</a:t>
            </a:r>
          </a:p>
          <a:p>
            <a:pPr marL="342900" indent="-342900">
              <a:buFont typeface="Wingdings" panose="05000000000000000000" pitchFamily="2" charset="2"/>
              <a:buChar char="§"/>
              <a:tabLst>
                <a:tab pos="5943600" algn="l"/>
              </a:tabLst>
            </a:pPr>
            <a:r>
              <a:rPr lang="en-US" sz="2400" dirty="0"/>
              <a:t>If the study was conducted properly the EIA report should have identified three separate locations to construct the tank and the tunnels. Then out of the three the best location should have been selected. </a:t>
            </a:r>
          </a:p>
          <a:p>
            <a:pPr marL="342900" indent="-342900">
              <a:buFont typeface="Wingdings" panose="05000000000000000000" pitchFamily="2" charset="2"/>
              <a:buChar char="§"/>
            </a:pPr>
            <a:endParaRPr lang="en-US" sz="2600" b="1" dirty="0"/>
          </a:p>
          <a:p>
            <a:endParaRPr lang="en-US" sz="2400" dirty="0"/>
          </a:p>
          <a:p>
            <a:endParaRPr lang="en-US" sz="2400" dirty="0"/>
          </a:p>
        </p:txBody>
      </p:sp>
    </p:spTree>
    <p:extLst>
      <p:ext uri="{BB962C8B-B14F-4D97-AF65-F5344CB8AC3E}">
        <p14:creationId xmlns:p14="http://schemas.microsoft.com/office/powerpoint/2010/main" val="238890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1000"/>
                                        <p:tgtEl>
                                          <p:spTgt spid="4">
                                            <p:txEl>
                                              <p:pRg st="4" end="4"/>
                                            </p:txEl>
                                          </p:spTgt>
                                        </p:tgtEl>
                                      </p:cBhvr>
                                    </p:animEffect>
                                    <p:anim calcmode="lin" valueType="num">
                                      <p:cBhvr>
                                        <p:cTn id="2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045029"/>
          </a:xfrm>
        </p:spPr>
        <p:txBody>
          <a:bodyPr/>
          <a:lstStyle/>
          <a:p>
            <a:r>
              <a:rPr lang="en-US" dirty="0"/>
              <a:t>Uma </a:t>
            </a:r>
            <a:r>
              <a:rPr lang="en-US" dirty="0" err="1"/>
              <a:t>Oya</a:t>
            </a:r>
            <a:r>
              <a:rPr lang="en-US" dirty="0"/>
              <a:t> Project</a:t>
            </a:r>
          </a:p>
        </p:txBody>
      </p:sp>
      <p:sp>
        <p:nvSpPr>
          <p:cNvPr id="3" name="Content Placeholder 2"/>
          <p:cNvSpPr>
            <a:spLocks noGrp="1"/>
          </p:cNvSpPr>
          <p:nvPr>
            <p:ph idx="1"/>
          </p:nvPr>
        </p:nvSpPr>
        <p:spPr>
          <a:xfrm>
            <a:off x="838200" y="1045028"/>
            <a:ext cx="10515600" cy="5542383"/>
          </a:xfrm>
        </p:spPr>
        <p:txBody>
          <a:bodyPr>
            <a:normAutofit lnSpcReduction="10000"/>
          </a:bodyPr>
          <a:lstStyle/>
          <a:p>
            <a:r>
              <a:rPr lang="en-US" b="1" dirty="0">
                <a:solidFill>
                  <a:schemeClr val="accent5">
                    <a:lumMod val="75000"/>
                  </a:schemeClr>
                </a:solidFill>
              </a:rPr>
              <a:t>ETHICAL ISSUES</a:t>
            </a:r>
          </a:p>
          <a:p>
            <a:pPr marL="0" indent="0">
              <a:buNone/>
            </a:pPr>
            <a:r>
              <a:rPr lang="en-US" b="1" dirty="0">
                <a:solidFill>
                  <a:srgbClr val="C00000"/>
                </a:solidFill>
              </a:rPr>
              <a:t>Failure to hold supreme the health, safety and welfare of the public</a:t>
            </a:r>
          </a:p>
          <a:p>
            <a:r>
              <a:rPr lang="en-US" dirty="0"/>
              <a:t>By proceeding with the project, without taking adequate measures to counter adverse effects to the work in hand, the community was </a:t>
            </a:r>
          </a:p>
          <a:p>
            <a:pPr lvl="1"/>
            <a:r>
              <a:rPr lang="en-US" sz="2600" dirty="0"/>
              <a:t>Put at risk of landslides through destabilizing of the geological conditions by carrying out badly planned and executed engineering operation</a:t>
            </a:r>
          </a:p>
          <a:p>
            <a:pPr lvl="1"/>
            <a:r>
              <a:rPr lang="en-US" sz="2600" dirty="0"/>
              <a:t>Put at risk of building collapse because of destabilizing of the geological conditions. </a:t>
            </a:r>
          </a:p>
          <a:p>
            <a:pPr lvl="1"/>
            <a:r>
              <a:rPr lang="en-US" sz="2600" dirty="0"/>
              <a:t>Deprived of water for living, due to action not being taken to prevent or minimize major leaks from the underground tunnels being bored</a:t>
            </a:r>
          </a:p>
          <a:p>
            <a:pPr lvl="1"/>
            <a:r>
              <a:rPr lang="en-US" sz="2600" dirty="0"/>
              <a:t> Deprived of water for farm and grazing lands, due to action not being taken to prevent or minimize major leaks from the underground tunnels being bored</a:t>
            </a:r>
          </a:p>
          <a:p>
            <a:pPr lvl="1"/>
            <a:r>
              <a:rPr lang="en-US" sz="2600" dirty="0"/>
              <a:t>Denied of their livelihood from agriculture and animal husbandry</a:t>
            </a:r>
          </a:p>
          <a:p>
            <a:pPr lvl="1"/>
            <a:endParaRPr lang="en-US" sz="2600" dirty="0"/>
          </a:p>
          <a:p>
            <a:pPr lvl="1"/>
            <a:endParaRPr lang="en-US" sz="2600" dirty="0"/>
          </a:p>
        </p:txBody>
      </p:sp>
    </p:spTree>
    <p:extLst>
      <p:ext uri="{BB962C8B-B14F-4D97-AF65-F5344CB8AC3E}">
        <p14:creationId xmlns:p14="http://schemas.microsoft.com/office/powerpoint/2010/main" val="401174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1000"/>
                                        <p:tgtEl>
                                          <p:spTgt spid="3">
                                            <p:txEl>
                                              <p:pRg st="5" end="5"/>
                                            </p:txEl>
                                          </p:spTgt>
                                        </p:tgtEl>
                                      </p:cBhvr>
                                    </p:animEffect>
                                    <p:anim calcmode="lin" valueType="num">
                                      <p:cBhvr>
                                        <p:cTn id="2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00"/>
                                        <p:tgtEl>
                                          <p:spTgt spid="3">
                                            <p:txEl>
                                              <p:pRg st="6" end="6"/>
                                            </p:txEl>
                                          </p:spTgt>
                                        </p:tgtEl>
                                      </p:cBhvr>
                                    </p:animEffect>
                                    <p:anim calcmode="lin" valueType="num">
                                      <p:cBhvr>
                                        <p:cTn id="3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1000"/>
                                        <p:tgtEl>
                                          <p:spTgt spid="3">
                                            <p:txEl>
                                              <p:pRg st="7" end="7"/>
                                            </p:txEl>
                                          </p:spTgt>
                                        </p:tgtEl>
                                      </p:cBhvr>
                                    </p:animEffect>
                                    <p:anim calcmode="lin" valueType="num">
                                      <p:cBhvr>
                                        <p:cTn id="4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9290"/>
            <a:ext cx="10515600" cy="690466"/>
          </a:xfrm>
        </p:spPr>
        <p:txBody>
          <a:bodyPr>
            <a:normAutofit fontScale="90000"/>
          </a:bodyPr>
          <a:lstStyle/>
          <a:p>
            <a:r>
              <a:rPr lang="en-US" dirty="0"/>
              <a:t>Uma </a:t>
            </a:r>
            <a:r>
              <a:rPr lang="en-US" dirty="0" err="1"/>
              <a:t>Oya</a:t>
            </a:r>
            <a:r>
              <a:rPr lang="en-US" dirty="0"/>
              <a:t> Project</a:t>
            </a:r>
          </a:p>
        </p:txBody>
      </p:sp>
      <p:sp>
        <p:nvSpPr>
          <p:cNvPr id="3" name="Content Placeholder 2"/>
          <p:cNvSpPr>
            <a:spLocks noGrp="1"/>
          </p:cNvSpPr>
          <p:nvPr>
            <p:ph idx="1"/>
          </p:nvPr>
        </p:nvSpPr>
        <p:spPr>
          <a:xfrm>
            <a:off x="838200" y="1063690"/>
            <a:ext cx="10515600" cy="5113273"/>
          </a:xfrm>
        </p:spPr>
        <p:txBody>
          <a:bodyPr>
            <a:normAutofit fontScale="92500" lnSpcReduction="10000"/>
          </a:bodyPr>
          <a:lstStyle/>
          <a:p>
            <a:r>
              <a:rPr lang="en-US" b="1" dirty="0">
                <a:solidFill>
                  <a:schemeClr val="accent5">
                    <a:lumMod val="75000"/>
                  </a:schemeClr>
                </a:solidFill>
              </a:rPr>
              <a:t>ETHICAL ISSUES</a:t>
            </a:r>
          </a:p>
          <a:p>
            <a:pPr marL="0" indent="0">
              <a:buNone/>
            </a:pPr>
            <a:r>
              <a:rPr lang="en-US" b="1" dirty="0">
                <a:solidFill>
                  <a:srgbClr val="C00000"/>
                </a:solidFill>
              </a:rPr>
              <a:t>Possible corrupt practices and misappropriation of the public</a:t>
            </a:r>
          </a:p>
          <a:p>
            <a:pPr marL="0" indent="0">
              <a:buNone/>
            </a:pPr>
            <a:r>
              <a:rPr lang="en-US" dirty="0"/>
              <a:t>Although the initial estimate for the project was US $ 250 million, Iranian FARAB Energy and Water Project Company was given the task of completing this project for US $ 553 million. Iranian EXIM bank provided a 20 year loan for the project without conducting any technical evaluation</a:t>
            </a:r>
          </a:p>
          <a:p>
            <a:pPr marL="0" indent="0">
              <a:buNone/>
            </a:pPr>
            <a:endParaRPr lang="en-US" b="1" dirty="0">
              <a:solidFill>
                <a:srgbClr val="C00000"/>
              </a:solidFill>
            </a:endParaRPr>
          </a:p>
          <a:p>
            <a:pPr marL="0" indent="0">
              <a:buNone/>
            </a:pPr>
            <a:r>
              <a:rPr lang="en-US" b="1" dirty="0">
                <a:solidFill>
                  <a:srgbClr val="C00000"/>
                </a:solidFill>
              </a:rPr>
              <a:t>Failure to </a:t>
            </a:r>
            <a:r>
              <a:rPr lang="en-US" b="1" dirty="0" err="1">
                <a:solidFill>
                  <a:srgbClr val="C00000"/>
                </a:solidFill>
              </a:rPr>
              <a:t>analyse</a:t>
            </a:r>
            <a:r>
              <a:rPr lang="en-US" b="1" dirty="0">
                <a:solidFill>
                  <a:srgbClr val="C00000"/>
                </a:solidFill>
              </a:rPr>
              <a:t> how the proposed application of technology relates to sustainability</a:t>
            </a:r>
          </a:p>
          <a:p>
            <a:r>
              <a:rPr lang="en-US" i="1" dirty="0"/>
              <a:t>Tunnel boring machine used for this project should have to apply cement on the tunnel automatically  while excavating.  But from  this  machine the  cement  have been  only applied on the bottom which caused a major leak</a:t>
            </a:r>
          </a:p>
          <a:p>
            <a:r>
              <a:rPr lang="en-US" i="1" dirty="0"/>
              <a:t>Sprayed concrete technology [shotcrete</a:t>
            </a:r>
            <a:r>
              <a:rPr lang="en-US" dirty="0"/>
              <a:t>]</a:t>
            </a:r>
          </a:p>
        </p:txBody>
      </p:sp>
    </p:spTree>
    <p:extLst>
      <p:ext uri="{BB962C8B-B14F-4D97-AF65-F5344CB8AC3E}">
        <p14:creationId xmlns:p14="http://schemas.microsoft.com/office/powerpoint/2010/main" val="6760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88833" y="299988"/>
            <a:ext cx="5562600" cy="5415012"/>
          </a:xfrm>
          <a:prstGeom prst="rect">
            <a:avLst/>
          </a:prstGeom>
        </p:spPr>
      </p:pic>
      <p:sp>
        <p:nvSpPr>
          <p:cNvPr id="5" name="Rectangle 4"/>
          <p:cNvSpPr/>
          <p:nvPr/>
        </p:nvSpPr>
        <p:spPr>
          <a:xfrm>
            <a:off x="6579870" y="5864587"/>
            <a:ext cx="5785913" cy="646331"/>
          </a:xfrm>
          <a:prstGeom prst="rect">
            <a:avLst/>
          </a:prstGeom>
        </p:spPr>
        <p:txBody>
          <a:bodyPr wrap="square">
            <a:spAutoFit/>
          </a:bodyPr>
          <a:lstStyle/>
          <a:p>
            <a:r>
              <a:rPr lang="en-US" dirty="0"/>
              <a:t>How the land has sunk in </a:t>
            </a:r>
            <a:r>
              <a:rPr lang="en-US" dirty="0" err="1"/>
              <a:t>Bandarawela</a:t>
            </a:r>
            <a:r>
              <a:rPr lang="en-US" dirty="0"/>
              <a:t> and </a:t>
            </a:r>
            <a:r>
              <a:rPr lang="en-US" dirty="0" err="1"/>
              <a:t>Ambadandegama</a:t>
            </a:r>
            <a:r>
              <a:rPr lang="en-US" dirty="0"/>
              <a:t> after cracks appeared on the ground</a:t>
            </a:r>
          </a:p>
        </p:txBody>
      </p:sp>
      <p:pic>
        <p:nvPicPr>
          <p:cNvPr id="6" name="Picture 5"/>
          <p:cNvPicPr>
            <a:picLocks noChangeAspect="1"/>
          </p:cNvPicPr>
          <p:nvPr/>
        </p:nvPicPr>
        <p:blipFill>
          <a:blip r:embed="rId3"/>
          <a:stretch>
            <a:fillRect/>
          </a:stretch>
        </p:blipFill>
        <p:spPr>
          <a:xfrm>
            <a:off x="480061" y="319038"/>
            <a:ext cx="5273040" cy="5415012"/>
          </a:xfrm>
          <a:prstGeom prst="rect">
            <a:avLst/>
          </a:prstGeom>
        </p:spPr>
      </p:pic>
      <p:sp>
        <p:nvSpPr>
          <p:cNvPr id="7" name="Rectangle 6"/>
          <p:cNvSpPr/>
          <p:nvPr/>
        </p:nvSpPr>
        <p:spPr>
          <a:xfrm>
            <a:off x="480061" y="5864587"/>
            <a:ext cx="5535930" cy="923330"/>
          </a:xfrm>
          <a:prstGeom prst="rect">
            <a:avLst/>
          </a:prstGeom>
        </p:spPr>
        <p:txBody>
          <a:bodyPr wrap="square">
            <a:spAutoFit/>
          </a:bodyPr>
          <a:lstStyle/>
          <a:p>
            <a:r>
              <a:rPr lang="en-US" dirty="0"/>
              <a:t>The foundation stone laid at </a:t>
            </a:r>
            <a:r>
              <a:rPr lang="en-US" dirty="0" err="1"/>
              <a:t>Wellawaya</a:t>
            </a:r>
            <a:r>
              <a:rPr lang="en-US" dirty="0"/>
              <a:t> to mark the beginning of the Uma </a:t>
            </a:r>
            <a:r>
              <a:rPr lang="en-US" dirty="0" err="1"/>
              <a:t>Oya</a:t>
            </a:r>
            <a:r>
              <a:rPr lang="en-US" dirty="0"/>
              <a:t> Multipurpose development Scheme</a:t>
            </a:r>
          </a:p>
        </p:txBody>
      </p:sp>
    </p:spTree>
    <p:extLst>
      <p:ext uri="{BB962C8B-B14F-4D97-AF65-F5344CB8AC3E}">
        <p14:creationId xmlns:p14="http://schemas.microsoft.com/office/powerpoint/2010/main" val="3800777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70272"/>
            <a:ext cx="9144000" cy="2387600"/>
          </a:xfrm>
        </p:spPr>
        <p:txBody>
          <a:bodyPr>
            <a:normAutofit/>
          </a:bodyPr>
          <a:lstStyle/>
          <a:p>
            <a:r>
              <a:rPr lang="en-US" dirty="0"/>
              <a:t>Uma </a:t>
            </a:r>
            <a:r>
              <a:rPr lang="en-US" dirty="0" err="1"/>
              <a:t>Oya</a:t>
            </a:r>
            <a:r>
              <a:rPr lang="en-US" dirty="0"/>
              <a:t> Multipurpose Development Project </a:t>
            </a:r>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3700463" y="2972594"/>
            <a:ext cx="5372100" cy="3113881"/>
          </a:xfrm>
          <a:prstGeom prst="rect">
            <a:avLst/>
          </a:prstGeom>
        </p:spPr>
      </p:pic>
    </p:spTree>
    <p:extLst>
      <p:ext uri="{BB962C8B-B14F-4D97-AF65-F5344CB8AC3E}">
        <p14:creationId xmlns:p14="http://schemas.microsoft.com/office/powerpoint/2010/main" val="3149693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6117" y="465221"/>
            <a:ext cx="5014662" cy="4796590"/>
          </a:xfrm>
          <a:prstGeom prst="rect">
            <a:avLst/>
          </a:prstGeom>
        </p:spPr>
      </p:pic>
      <p:pic>
        <p:nvPicPr>
          <p:cNvPr id="3" name="Picture 2"/>
          <p:cNvPicPr>
            <a:picLocks noChangeAspect="1"/>
          </p:cNvPicPr>
          <p:nvPr/>
        </p:nvPicPr>
        <p:blipFill>
          <a:blip r:embed="rId3"/>
          <a:stretch>
            <a:fillRect/>
          </a:stretch>
        </p:blipFill>
        <p:spPr>
          <a:xfrm>
            <a:off x="6673516" y="465221"/>
            <a:ext cx="4908884" cy="4796590"/>
          </a:xfrm>
          <a:prstGeom prst="rect">
            <a:avLst/>
          </a:prstGeom>
        </p:spPr>
      </p:pic>
      <p:sp>
        <p:nvSpPr>
          <p:cNvPr id="4" name="Rectangle 3"/>
          <p:cNvSpPr/>
          <p:nvPr/>
        </p:nvSpPr>
        <p:spPr>
          <a:xfrm>
            <a:off x="4398530" y="5522312"/>
            <a:ext cx="3508268" cy="369332"/>
          </a:xfrm>
          <a:prstGeom prst="rect">
            <a:avLst/>
          </a:prstGeom>
        </p:spPr>
        <p:txBody>
          <a:bodyPr wrap="none">
            <a:spAutoFit/>
          </a:bodyPr>
          <a:lstStyle/>
          <a:p>
            <a:r>
              <a:rPr lang="en-US" dirty="0" err="1"/>
              <a:t>Meeriyabedda</a:t>
            </a:r>
            <a:r>
              <a:rPr lang="en-US" dirty="0"/>
              <a:t> landslide, Sri Lanka </a:t>
            </a:r>
          </a:p>
        </p:txBody>
      </p:sp>
    </p:spTree>
    <p:extLst>
      <p:ext uri="{BB962C8B-B14F-4D97-AF65-F5344CB8AC3E}">
        <p14:creationId xmlns:p14="http://schemas.microsoft.com/office/powerpoint/2010/main" val="4011386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3840" y="640080"/>
            <a:ext cx="5699760" cy="4794885"/>
          </a:xfrm>
          <a:prstGeom prst="rect">
            <a:avLst/>
          </a:prstGeom>
        </p:spPr>
      </p:pic>
      <p:pic>
        <p:nvPicPr>
          <p:cNvPr id="5" name="Picture 4"/>
          <p:cNvPicPr>
            <a:picLocks noChangeAspect="1"/>
          </p:cNvPicPr>
          <p:nvPr/>
        </p:nvPicPr>
        <p:blipFill>
          <a:blip r:embed="rId3"/>
          <a:stretch>
            <a:fillRect/>
          </a:stretch>
        </p:blipFill>
        <p:spPr>
          <a:xfrm>
            <a:off x="6294120" y="640080"/>
            <a:ext cx="5547360" cy="4794885"/>
          </a:xfrm>
          <a:prstGeom prst="rect">
            <a:avLst/>
          </a:prstGeom>
        </p:spPr>
      </p:pic>
      <p:sp>
        <p:nvSpPr>
          <p:cNvPr id="6" name="Rectangle 5"/>
          <p:cNvSpPr/>
          <p:nvPr/>
        </p:nvSpPr>
        <p:spPr>
          <a:xfrm>
            <a:off x="3093720" y="5786735"/>
            <a:ext cx="6812280" cy="646331"/>
          </a:xfrm>
          <a:prstGeom prst="rect">
            <a:avLst/>
          </a:prstGeom>
        </p:spPr>
        <p:txBody>
          <a:bodyPr wrap="square">
            <a:spAutoFit/>
          </a:bodyPr>
          <a:lstStyle/>
          <a:p>
            <a:r>
              <a:rPr lang="en-US" dirty="0"/>
              <a:t>Water leaks occurring due to the underground tunneling associated with the Uma </a:t>
            </a:r>
            <a:r>
              <a:rPr lang="en-US" dirty="0" err="1"/>
              <a:t>Oya</a:t>
            </a:r>
            <a:r>
              <a:rPr lang="en-US" dirty="0"/>
              <a:t> Multipurpose development Scheme</a:t>
            </a:r>
          </a:p>
        </p:txBody>
      </p:sp>
    </p:spTree>
    <p:extLst>
      <p:ext uri="{BB962C8B-B14F-4D97-AF65-F5344CB8AC3E}">
        <p14:creationId xmlns:p14="http://schemas.microsoft.com/office/powerpoint/2010/main" val="1783822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39840" y="537210"/>
            <a:ext cx="5364480" cy="5143500"/>
          </a:xfrm>
          <a:prstGeom prst="rect">
            <a:avLst/>
          </a:prstGeom>
        </p:spPr>
      </p:pic>
      <p:pic>
        <p:nvPicPr>
          <p:cNvPr id="3" name="Picture 2"/>
          <p:cNvPicPr>
            <a:picLocks noChangeAspect="1"/>
          </p:cNvPicPr>
          <p:nvPr/>
        </p:nvPicPr>
        <p:blipFill>
          <a:blip r:embed="rId3"/>
          <a:stretch>
            <a:fillRect/>
          </a:stretch>
        </p:blipFill>
        <p:spPr>
          <a:xfrm>
            <a:off x="487680" y="534085"/>
            <a:ext cx="5364480" cy="5143500"/>
          </a:xfrm>
          <a:prstGeom prst="rect">
            <a:avLst/>
          </a:prstGeom>
        </p:spPr>
      </p:pic>
      <p:sp>
        <p:nvSpPr>
          <p:cNvPr id="4" name="Rectangle 3"/>
          <p:cNvSpPr/>
          <p:nvPr/>
        </p:nvSpPr>
        <p:spPr>
          <a:xfrm>
            <a:off x="2667000" y="6001435"/>
            <a:ext cx="7909560" cy="369332"/>
          </a:xfrm>
          <a:prstGeom prst="rect">
            <a:avLst/>
          </a:prstGeom>
        </p:spPr>
        <p:txBody>
          <a:bodyPr wrap="square">
            <a:spAutoFit/>
          </a:bodyPr>
          <a:lstStyle/>
          <a:p>
            <a:r>
              <a:rPr lang="en-US" dirty="0"/>
              <a:t>Farm lands destroyed due to the Uma </a:t>
            </a:r>
            <a:r>
              <a:rPr lang="en-US" dirty="0" err="1"/>
              <a:t>Oya</a:t>
            </a:r>
            <a:r>
              <a:rPr lang="en-US" dirty="0"/>
              <a:t> Multipurpose development Scheme</a:t>
            </a:r>
          </a:p>
        </p:txBody>
      </p:sp>
    </p:spTree>
    <p:extLst>
      <p:ext uri="{BB962C8B-B14F-4D97-AF65-F5344CB8AC3E}">
        <p14:creationId xmlns:p14="http://schemas.microsoft.com/office/powerpoint/2010/main" val="1119066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5280" y="430530"/>
            <a:ext cx="5532120" cy="5143500"/>
          </a:xfrm>
          <a:prstGeom prst="rect">
            <a:avLst/>
          </a:prstGeom>
        </p:spPr>
      </p:pic>
      <p:sp>
        <p:nvSpPr>
          <p:cNvPr id="3" name="Rectangle 2"/>
          <p:cNvSpPr/>
          <p:nvPr/>
        </p:nvSpPr>
        <p:spPr>
          <a:xfrm>
            <a:off x="632460" y="5952589"/>
            <a:ext cx="6096000" cy="646331"/>
          </a:xfrm>
          <a:prstGeom prst="rect">
            <a:avLst/>
          </a:prstGeom>
        </p:spPr>
        <p:txBody>
          <a:bodyPr>
            <a:spAutoFit/>
          </a:bodyPr>
          <a:lstStyle/>
          <a:p>
            <a:r>
              <a:rPr lang="en-US" dirty="0"/>
              <a:t>Wells destroyed due to the Uma </a:t>
            </a:r>
            <a:r>
              <a:rPr lang="en-US" dirty="0" err="1"/>
              <a:t>Oya</a:t>
            </a:r>
            <a:r>
              <a:rPr lang="en-US" dirty="0"/>
              <a:t> Multipurpose development Scheme</a:t>
            </a:r>
          </a:p>
        </p:txBody>
      </p:sp>
      <p:pic>
        <p:nvPicPr>
          <p:cNvPr id="4" name="Picture 3"/>
          <p:cNvPicPr>
            <a:picLocks noChangeAspect="1"/>
          </p:cNvPicPr>
          <p:nvPr/>
        </p:nvPicPr>
        <p:blipFill>
          <a:blip r:embed="rId3"/>
          <a:stretch>
            <a:fillRect/>
          </a:stretch>
        </p:blipFill>
        <p:spPr>
          <a:xfrm>
            <a:off x="6202680" y="430530"/>
            <a:ext cx="5654040" cy="5143500"/>
          </a:xfrm>
          <a:prstGeom prst="rect">
            <a:avLst/>
          </a:prstGeom>
        </p:spPr>
      </p:pic>
      <p:sp>
        <p:nvSpPr>
          <p:cNvPr id="5" name="Rectangle 4"/>
          <p:cNvSpPr/>
          <p:nvPr/>
        </p:nvSpPr>
        <p:spPr>
          <a:xfrm>
            <a:off x="6202680" y="5952588"/>
            <a:ext cx="5775960" cy="646331"/>
          </a:xfrm>
          <a:prstGeom prst="rect">
            <a:avLst/>
          </a:prstGeom>
        </p:spPr>
        <p:txBody>
          <a:bodyPr wrap="square">
            <a:spAutoFit/>
          </a:bodyPr>
          <a:lstStyle/>
          <a:p>
            <a:r>
              <a:rPr lang="en-US" dirty="0"/>
              <a:t>Water sources destroyed due to the Uma </a:t>
            </a:r>
            <a:r>
              <a:rPr lang="en-US" dirty="0" err="1"/>
              <a:t>Oya</a:t>
            </a:r>
            <a:r>
              <a:rPr lang="en-US" dirty="0"/>
              <a:t> Multipurpose development Scheme</a:t>
            </a:r>
          </a:p>
        </p:txBody>
      </p:sp>
    </p:spTree>
    <p:extLst>
      <p:ext uri="{BB962C8B-B14F-4D97-AF65-F5344CB8AC3E}">
        <p14:creationId xmlns:p14="http://schemas.microsoft.com/office/powerpoint/2010/main" val="928943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040" y="598170"/>
            <a:ext cx="5593080" cy="5143500"/>
          </a:xfrm>
          <a:prstGeom prst="rect">
            <a:avLst/>
          </a:prstGeom>
        </p:spPr>
      </p:pic>
      <p:pic>
        <p:nvPicPr>
          <p:cNvPr id="3" name="Picture 2"/>
          <p:cNvPicPr>
            <a:picLocks noChangeAspect="1"/>
          </p:cNvPicPr>
          <p:nvPr/>
        </p:nvPicPr>
        <p:blipFill>
          <a:blip r:embed="rId3"/>
          <a:stretch>
            <a:fillRect/>
          </a:stretch>
        </p:blipFill>
        <p:spPr>
          <a:xfrm>
            <a:off x="6187440" y="598170"/>
            <a:ext cx="5760720" cy="5143500"/>
          </a:xfrm>
          <a:prstGeom prst="rect">
            <a:avLst/>
          </a:prstGeom>
        </p:spPr>
      </p:pic>
      <p:sp>
        <p:nvSpPr>
          <p:cNvPr id="4" name="Rectangle 3"/>
          <p:cNvSpPr/>
          <p:nvPr/>
        </p:nvSpPr>
        <p:spPr>
          <a:xfrm>
            <a:off x="3352800" y="5940475"/>
            <a:ext cx="6096000" cy="646331"/>
          </a:xfrm>
          <a:prstGeom prst="rect">
            <a:avLst/>
          </a:prstGeom>
        </p:spPr>
        <p:txBody>
          <a:bodyPr>
            <a:spAutoFit/>
          </a:bodyPr>
          <a:lstStyle/>
          <a:p>
            <a:r>
              <a:rPr lang="en-US" dirty="0"/>
              <a:t>Houses that were destroyed due to the tunneling associated with the Uma </a:t>
            </a:r>
            <a:r>
              <a:rPr lang="en-US" dirty="0" err="1"/>
              <a:t>Oya</a:t>
            </a:r>
            <a:r>
              <a:rPr lang="en-US" dirty="0"/>
              <a:t> Multipurpose development Scheme</a:t>
            </a:r>
          </a:p>
        </p:txBody>
      </p:sp>
    </p:spTree>
    <p:extLst>
      <p:ext uri="{BB962C8B-B14F-4D97-AF65-F5344CB8AC3E}">
        <p14:creationId xmlns:p14="http://schemas.microsoft.com/office/powerpoint/2010/main" val="3069933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 y="826770"/>
            <a:ext cx="5654040" cy="5143500"/>
          </a:xfrm>
          <a:prstGeom prst="rect">
            <a:avLst/>
          </a:prstGeom>
        </p:spPr>
      </p:pic>
      <p:sp>
        <p:nvSpPr>
          <p:cNvPr id="3" name="Rectangle 2"/>
          <p:cNvSpPr/>
          <p:nvPr/>
        </p:nvSpPr>
        <p:spPr>
          <a:xfrm>
            <a:off x="1356360" y="5970270"/>
            <a:ext cx="6096000" cy="646331"/>
          </a:xfrm>
          <a:prstGeom prst="rect">
            <a:avLst/>
          </a:prstGeom>
        </p:spPr>
        <p:txBody>
          <a:bodyPr>
            <a:spAutoFit/>
          </a:bodyPr>
          <a:lstStyle/>
          <a:p>
            <a:endParaRPr lang="en-US" dirty="0"/>
          </a:p>
          <a:p>
            <a:r>
              <a:rPr lang="en-US" dirty="0"/>
              <a:t>Water bowsers dispensing water</a:t>
            </a:r>
          </a:p>
        </p:txBody>
      </p:sp>
      <p:pic>
        <p:nvPicPr>
          <p:cNvPr id="4" name="Picture 3"/>
          <p:cNvPicPr>
            <a:picLocks noChangeAspect="1"/>
          </p:cNvPicPr>
          <p:nvPr/>
        </p:nvPicPr>
        <p:blipFill>
          <a:blip r:embed="rId3"/>
          <a:stretch>
            <a:fillRect/>
          </a:stretch>
        </p:blipFill>
        <p:spPr>
          <a:xfrm>
            <a:off x="6278880" y="826770"/>
            <a:ext cx="5577840" cy="5143500"/>
          </a:xfrm>
          <a:prstGeom prst="rect">
            <a:avLst/>
          </a:prstGeom>
        </p:spPr>
      </p:pic>
      <p:sp>
        <p:nvSpPr>
          <p:cNvPr id="5" name="Rectangle 4"/>
          <p:cNvSpPr/>
          <p:nvPr/>
        </p:nvSpPr>
        <p:spPr>
          <a:xfrm>
            <a:off x="7034077" y="6184284"/>
            <a:ext cx="4340612" cy="369332"/>
          </a:xfrm>
          <a:prstGeom prst="rect">
            <a:avLst/>
          </a:prstGeom>
        </p:spPr>
        <p:txBody>
          <a:bodyPr wrap="none">
            <a:spAutoFit/>
          </a:bodyPr>
          <a:lstStyle/>
          <a:p>
            <a:r>
              <a:rPr lang="en-US" dirty="0"/>
              <a:t>Women on the way to collect drinking water</a:t>
            </a:r>
          </a:p>
        </p:txBody>
      </p:sp>
    </p:spTree>
    <p:extLst>
      <p:ext uri="{BB962C8B-B14F-4D97-AF65-F5344CB8AC3E}">
        <p14:creationId xmlns:p14="http://schemas.microsoft.com/office/powerpoint/2010/main" val="460891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5751"/>
            <a:ext cx="10515600" cy="714374"/>
          </a:xfrm>
        </p:spPr>
        <p:txBody>
          <a:bodyPr>
            <a:normAutofit/>
          </a:bodyPr>
          <a:lstStyle/>
          <a:p>
            <a:pPr algn="ctr"/>
            <a:r>
              <a:rPr lang="en-US" dirty="0"/>
              <a:t>Uma </a:t>
            </a:r>
            <a:r>
              <a:rPr lang="en-US" dirty="0" err="1"/>
              <a:t>Oya</a:t>
            </a:r>
            <a:r>
              <a:rPr lang="en-US" dirty="0"/>
              <a:t> Project</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514600" y="1414463"/>
            <a:ext cx="7315199" cy="4400550"/>
          </a:xfrm>
          <a:prstGeom prst="rect">
            <a:avLst/>
          </a:prstGeom>
        </p:spPr>
      </p:pic>
    </p:spTree>
    <p:extLst>
      <p:ext uri="{BB962C8B-B14F-4D97-AF65-F5344CB8AC3E}">
        <p14:creationId xmlns:p14="http://schemas.microsoft.com/office/powerpoint/2010/main" val="3879361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1"/>
            <a:ext cx="10515600" cy="635000"/>
          </a:xfrm>
        </p:spPr>
        <p:txBody>
          <a:bodyPr>
            <a:normAutofit fontScale="90000"/>
          </a:bodyPr>
          <a:lstStyle/>
          <a:p>
            <a:r>
              <a:rPr lang="en-US" dirty="0"/>
              <a:t>ACKNOWLEDGEMENT - Uma </a:t>
            </a:r>
            <a:r>
              <a:rPr lang="en-US" dirty="0" err="1"/>
              <a:t>Oya</a:t>
            </a:r>
            <a:r>
              <a:rPr lang="en-US" dirty="0"/>
              <a:t> Project</a:t>
            </a:r>
          </a:p>
        </p:txBody>
      </p:sp>
      <p:sp>
        <p:nvSpPr>
          <p:cNvPr id="3" name="Content Placeholder 2"/>
          <p:cNvSpPr>
            <a:spLocks noGrp="1"/>
          </p:cNvSpPr>
          <p:nvPr>
            <p:ph idx="1"/>
          </p:nvPr>
        </p:nvSpPr>
        <p:spPr>
          <a:xfrm>
            <a:off x="838200" y="995446"/>
            <a:ext cx="10515600" cy="4351338"/>
          </a:xfrm>
        </p:spPr>
        <p:txBody>
          <a:bodyPr>
            <a:normAutofit fontScale="85000" lnSpcReduction="10000"/>
          </a:bodyPr>
          <a:lstStyle/>
          <a:p>
            <a:r>
              <a:rPr lang="en-US" dirty="0">
                <a:hlinkClick r:id="rId2"/>
              </a:rPr>
              <a:t>https://monlar.lk/umaoyadisaster-Eng.html</a:t>
            </a:r>
            <a:endParaRPr lang="en-US" dirty="0"/>
          </a:p>
          <a:p>
            <a:r>
              <a:rPr lang="en-US" dirty="0">
                <a:hlinkClick r:id="rId3"/>
              </a:rPr>
              <a:t>https://en.wikipedia.org/wiki/Uma_Oya_Hydropower_Complex</a:t>
            </a:r>
            <a:endParaRPr lang="en-US" dirty="0"/>
          </a:p>
          <a:p>
            <a:r>
              <a:rPr lang="en-US" dirty="0">
                <a:hlinkClick r:id="rId4"/>
              </a:rPr>
              <a:t>http://en.shahransazeh.com/project/uma-oya-underground-powerhouse-2/</a:t>
            </a:r>
            <a:endParaRPr lang="en-US" dirty="0"/>
          </a:p>
          <a:p>
            <a:r>
              <a:rPr lang="en-US" dirty="0"/>
              <a:t>http://island.lk/index.php?page_cat=article-details&amp;page=article-details&amp;code_title=165123</a:t>
            </a:r>
          </a:p>
          <a:p>
            <a:r>
              <a:rPr lang="en-US" dirty="0">
                <a:hlinkClick r:id="rId5"/>
              </a:rPr>
              <a:t>http://www.hirunews.lk/163828/80-million-litre-water-leak-in-uma-oya-project</a:t>
            </a:r>
            <a:endParaRPr lang="en-US" dirty="0"/>
          </a:p>
          <a:p>
            <a:r>
              <a:rPr lang="en-US" dirty="0">
                <a:hlinkClick r:id="rId6"/>
              </a:rPr>
              <a:t>https://srilankatwo.wordpress.com/2017/09/11/sri-lanka-uma-oya-the-tunnel-of-tears/</a:t>
            </a:r>
            <a:endParaRPr lang="en-US" dirty="0"/>
          </a:p>
          <a:p>
            <a:r>
              <a:rPr lang="en-US" dirty="0"/>
              <a:t>Dr. Jagath </a:t>
            </a:r>
            <a:r>
              <a:rPr lang="en-US" dirty="0" err="1"/>
              <a:t>Gunatilleke</a:t>
            </a:r>
            <a:r>
              <a:rPr lang="en-US" dirty="0"/>
              <a:t> – “How Environmental and Social Destruction caused by the Uma Oya Multipurpose Development Project was averted ???” – presentation at the IESL on February 2</a:t>
            </a:r>
            <a:r>
              <a:rPr lang="en-US" baseline="30000" dirty="0"/>
              <a:t>nd</a:t>
            </a:r>
            <a:r>
              <a:rPr lang="en-US" dirty="0"/>
              <a:t>, 2022</a:t>
            </a:r>
          </a:p>
        </p:txBody>
      </p:sp>
    </p:spTree>
    <p:extLst>
      <p:ext uri="{BB962C8B-B14F-4D97-AF65-F5344CB8AC3E}">
        <p14:creationId xmlns:p14="http://schemas.microsoft.com/office/powerpoint/2010/main" val="3049456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485776"/>
            <a:ext cx="10515600" cy="4103688"/>
          </a:xfrm>
        </p:spPr>
        <p:txBody>
          <a:bodyPr>
            <a:normAutofit/>
          </a:bodyPr>
          <a:lstStyle/>
          <a:p>
            <a:pPr algn="ctr"/>
            <a:r>
              <a:rPr lang="en-US" b="1" dirty="0"/>
              <a:t>CHERNOBYL NUCLEAR POWER PLANT 1986</a:t>
            </a:r>
            <a:br>
              <a:rPr lang="en-US" b="1" dirty="0"/>
            </a:br>
            <a:br>
              <a:rPr lang="en-US" b="1" dirty="0"/>
            </a:br>
            <a:endParaRPr lang="en-US" b="1" dirty="0"/>
          </a:p>
        </p:txBody>
      </p:sp>
      <p:sp>
        <p:nvSpPr>
          <p:cNvPr id="5" name="Text Placeholder 4"/>
          <p:cNvSpPr>
            <a:spLocks noGrp="1"/>
          </p:cNvSpPr>
          <p:nvPr>
            <p:ph type="body"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3671888" y="3043238"/>
            <a:ext cx="4129087" cy="3046412"/>
          </a:xfrm>
          <a:prstGeom prst="rect">
            <a:avLst/>
          </a:prstGeom>
        </p:spPr>
      </p:pic>
    </p:spTree>
    <p:extLst>
      <p:ext uri="{BB962C8B-B14F-4D97-AF65-F5344CB8AC3E}">
        <p14:creationId xmlns:p14="http://schemas.microsoft.com/office/powerpoint/2010/main" val="3820783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0"/>
            <a:ext cx="10515600" cy="771525"/>
          </a:xfrm>
        </p:spPr>
        <p:txBody>
          <a:bodyPr/>
          <a:lstStyle/>
          <a:p>
            <a:r>
              <a:rPr lang="en-US" dirty="0"/>
              <a:t>Chernobyl Disaster</a:t>
            </a:r>
          </a:p>
        </p:txBody>
      </p:sp>
      <p:sp>
        <p:nvSpPr>
          <p:cNvPr id="3" name="Content Placeholder 2"/>
          <p:cNvSpPr>
            <a:spLocks noGrp="1"/>
          </p:cNvSpPr>
          <p:nvPr>
            <p:ph idx="1"/>
          </p:nvPr>
        </p:nvSpPr>
        <p:spPr>
          <a:xfrm>
            <a:off x="823912" y="954086"/>
            <a:ext cx="10563225" cy="5618163"/>
          </a:xfrm>
        </p:spPr>
        <p:txBody>
          <a:bodyPr>
            <a:normAutofit lnSpcReduction="10000"/>
          </a:bodyPr>
          <a:lstStyle/>
          <a:p>
            <a:r>
              <a:rPr lang="en-US" b="1" dirty="0"/>
              <a:t>Background</a:t>
            </a:r>
          </a:p>
          <a:p>
            <a:r>
              <a:rPr lang="en-US" dirty="0"/>
              <a:t>The power-plant consisted of four reactors, each capable of producing 1,000 megawatts of electric power; it had come online in 1977–83.</a:t>
            </a:r>
          </a:p>
          <a:p>
            <a:r>
              <a:rPr lang="en-US" dirty="0"/>
              <a:t>The Chernobyl disaster was a nuclear accident that occurred on Saturday 26 April 1986, at the No. 4 nuclear reactor in the Chernobyl Nuclear Power Plant in the Ukraine. </a:t>
            </a:r>
          </a:p>
          <a:p>
            <a:r>
              <a:rPr lang="en-US" dirty="0">
                <a:solidFill>
                  <a:schemeClr val="accent1">
                    <a:lumMod val="50000"/>
                  </a:schemeClr>
                </a:solidFill>
              </a:rPr>
              <a:t>It is considered the worst nuclear disaster in history and is one of only two nuclear energy disasters rated at </a:t>
            </a:r>
            <a:r>
              <a:rPr lang="en-US" b="1" dirty="0">
                <a:solidFill>
                  <a:srgbClr val="FF0000"/>
                </a:solidFill>
              </a:rPr>
              <a:t>seven</a:t>
            </a:r>
            <a:r>
              <a:rPr lang="en-US" dirty="0">
                <a:solidFill>
                  <a:schemeClr val="accent1">
                    <a:lumMod val="50000"/>
                  </a:schemeClr>
                </a:solidFill>
              </a:rPr>
              <a:t>—the maximum severity—on the International Nuclear Event Scale, the other being the 2011 Fukushima Daiichi nuclear disaster in Japan</a:t>
            </a:r>
            <a:r>
              <a:rPr lang="en-US" dirty="0"/>
              <a:t>.</a:t>
            </a:r>
          </a:p>
          <a:p>
            <a:r>
              <a:rPr lang="en-US" dirty="0"/>
              <a:t>The failure can be attributed to poor reactor design, operator error, and organizational error. Three decades later, the nuclear fallout from Chernobyl continues to wreak havoc on the environment and human health.</a:t>
            </a:r>
          </a:p>
        </p:txBody>
      </p:sp>
    </p:spTree>
    <p:extLst>
      <p:ext uri="{BB962C8B-B14F-4D97-AF65-F5344CB8AC3E}">
        <p14:creationId xmlns:p14="http://schemas.microsoft.com/office/powerpoint/2010/main" val="3627321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01938"/>
          </a:xfrm>
        </p:spPr>
        <p:txBody>
          <a:bodyPr/>
          <a:lstStyle/>
          <a:p>
            <a:r>
              <a:rPr lang="en-US" dirty="0">
                <a:solidFill>
                  <a:schemeClr val="accent5">
                    <a:lumMod val="75000"/>
                  </a:schemeClr>
                </a:solidFill>
              </a:rPr>
              <a:t>Uma </a:t>
            </a:r>
            <a:r>
              <a:rPr lang="en-US" dirty="0" err="1">
                <a:solidFill>
                  <a:schemeClr val="accent5">
                    <a:lumMod val="75000"/>
                  </a:schemeClr>
                </a:solidFill>
              </a:rPr>
              <a:t>Oya</a:t>
            </a:r>
            <a:r>
              <a:rPr lang="en-US" dirty="0">
                <a:solidFill>
                  <a:schemeClr val="accent5">
                    <a:lumMod val="75000"/>
                  </a:schemeClr>
                </a:solidFill>
              </a:rPr>
              <a:t> Project</a:t>
            </a:r>
            <a:endParaRPr lang="en-US" dirty="0"/>
          </a:p>
        </p:txBody>
      </p:sp>
      <p:sp>
        <p:nvSpPr>
          <p:cNvPr id="3" name="Content Placeholder 2"/>
          <p:cNvSpPr>
            <a:spLocks noGrp="1"/>
          </p:cNvSpPr>
          <p:nvPr>
            <p:ph idx="1"/>
          </p:nvPr>
        </p:nvSpPr>
        <p:spPr>
          <a:xfrm>
            <a:off x="838200" y="1536867"/>
            <a:ext cx="10796337" cy="4351338"/>
          </a:xfrm>
        </p:spPr>
        <p:txBody>
          <a:bodyPr/>
          <a:lstStyle/>
          <a:p>
            <a:endParaRPr lang="en-US" dirty="0"/>
          </a:p>
          <a:p>
            <a:pPr marL="0" indent="0">
              <a:buNone/>
            </a:pPr>
            <a:r>
              <a:rPr lang="en-US" sz="3200" dirty="0">
                <a:solidFill>
                  <a:srgbClr val="0070C0"/>
                </a:solidFill>
              </a:rPr>
              <a:t>The project is considered as one of the </a:t>
            </a:r>
            <a:r>
              <a:rPr lang="en-US" sz="3200" b="1" dirty="0">
                <a:solidFill>
                  <a:srgbClr val="FF0000"/>
                </a:solidFill>
              </a:rPr>
              <a:t>worst environmental disasters </a:t>
            </a:r>
            <a:r>
              <a:rPr lang="en-US" sz="3200" dirty="0">
                <a:solidFill>
                  <a:srgbClr val="0070C0"/>
                </a:solidFill>
              </a:rPr>
              <a:t>in Sri Lanka. It has been called the "Multi-destructive" project due its large negative effects. As a result of the project houses began collapsing, land surfaces cracking, wells and brooks drying up, residents being displaced and losing their traditional livelihood. </a:t>
            </a:r>
          </a:p>
        </p:txBody>
      </p:sp>
    </p:spTree>
    <p:extLst>
      <p:ext uri="{BB962C8B-B14F-4D97-AF65-F5344CB8AC3E}">
        <p14:creationId xmlns:p14="http://schemas.microsoft.com/office/powerpoint/2010/main" val="293621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871538"/>
          </a:xfrm>
        </p:spPr>
        <p:txBody>
          <a:bodyPr/>
          <a:lstStyle/>
          <a:p>
            <a:r>
              <a:rPr lang="en-US" dirty="0"/>
              <a:t>Chernobyl Disaster</a:t>
            </a:r>
          </a:p>
        </p:txBody>
      </p:sp>
      <p:sp>
        <p:nvSpPr>
          <p:cNvPr id="3" name="Content Placeholder 2"/>
          <p:cNvSpPr>
            <a:spLocks noGrp="1"/>
          </p:cNvSpPr>
          <p:nvPr>
            <p:ph idx="1"/>
          </p:nvPr>
        </p:nvSpPr>
        <p:spPr>
          <a:xfrm>
            <a:off x="838200" y="871538"/>
            <a:ext cx="10515600" cy="5986462"/>
          </a:xfrm>
        </p:spPr>
        <p:txBody>
          <a:bodyPr>
            <a:normAutofit fontScale="92500" lnSpcReduction="20000"/>
          </a:bodyPr>
          <a:lstStyle/>
          <a:p>
            <a:r>
              <a:rPr lang="en-US" b="1" dirty="0"/>
              <a:t>What Led to the Disaster?</a:t>
            </a:r>
          </a:p>
          <a:p>
            <a:r>
              <a:rPr lang="en-US" dirty="0"/>
              <a:t>The Chernobyl nuclear power station lacked a secure contingency plan in case of a power failure. Backup generators were supposed to safely shut down the reactor in case of an outage but required 60 seconds to power up. The </a:t>
            </a:r>
            <a:r>
              <a:rPr lang="en-US" b="1" dirty="0">
                <a:solidFill>
                  <a:srgbClr val="0070C0"/>
                </a:solidFill>
              </a:rPr>
              <a:t>60 second gap was deemed unacceptable </a:t>
            </a:r>
            <a:r>
              <a:rPr lang="en-US" dirty="0"/>
              <a:t>as the reactor could easily destabilize during that time frame. </a:t>
            </a:r>
          </a:p>
          <a:p>
            <a:r>
              <a:rPr lang="en-US" dirty="0"/>
              <a:t>Engineers needed a way to power the reactor until the backup generators kicked in and theorized that the steam turbines could be used to bridge the time gap between a power outage and fully running generators.</a:t>
            </a:r>
          </a:p>
          <a:p>
            <a:r>
              <a:rPr lang="en-US" dirty="0"/>
              <a:t> The reactor unit 4 was to be shut down for routine maintenance on 25 April 1986. But, it was decided to take advantage of this shutdown to determine whether, in the event of a loss of station power, the slowing turbine could provide enough electrical power to operate the main core cooling water circulating pumps, until the diesel emergency power supply became operative.</a:t>
            </a:r>
          </a:p>
          <a:p>
            <a:r>
              <a:rPr lang="en-US" dirty="0"/>
              <a:t> The aim of this test was to determine </a:t>
            </a:r>
            <a:r>
              <a:rPr lang="en-US" b="1" dirty="0">
                <a:solidFill>
                  <a:srgbClr val="0070C0"/>
                </a:solidFill>
              </a:rPr>
              <a:t>whether cooling of the core could continue in the event of a loss of power.</a:t>
            </a:r>
          </a:p>
        </p:txBody>
      </p:sp>
    </p:spTree>
    <p:extLst>
      <p:ext uri="{BB962C8B-B14F-4D97-AF65-F5344CB8AC3E}">
        <p14:creationId xmlns:p14="http://schemas.microsoft.com/office/powerpoint/2010/main" val="612416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6"/>
            <a:ext cx="10515600" cy="806450"/>
          </a:xfrm>
        </p:spPr>
        <p:txBody>
          <a:bodyPr/>
          <a:lstStyle/>
          <a:p>
            <a:r>
              <a:rPr lang="en-US" dirty="0"/>
              <a:t>Chernobyl Disaster</a:t>
            </a:r>
          </a:p>
        </p:txBody>
      </p:sp>
      <p:sp>
        <p:nvSpPr>
          <p:cNvPr id="5" name="Content Placeholder 4"/>
          <p:cNvSpPr>
            <a:spLocks noGrp="1"/>
          </p:cNvSpPr>
          <p:nvPr>
            <p:ph idx="1"/>
          </p:nvPr>
        </p:nvSpPr>
        <p:spPr>
          <a:xfrm>
            <a:off x="838200" y="1357313"/>
            <a:ext cx="10515600" cy="4819650"/>
          </a:xfrm>
        </p:spPr>
        <p:txBody>
          <a:bodyPr/>
          <a:lstStyle/>
          <a:p>
            <a:r>
              <a:rPr lang="en-US" b="1" dirty="0"/>
              <a:t>What Led to the Disaster?</a:t>
            </a:r>
          </a:p>
          <a:p>
            <a:r>
              <a:rPr lang="en-US" dirty="0"/>
              <a:t>Engineers wanted to experimentally test their theory and conducted tests in 1982, 1984, and 1985, all with negative results. </a:t>
            </a:r>
          </a:p>
          <a:p>
            <a:r>
              <a:rPr lang="en-US" dirty="0"/>
              <a:t>Due to the misconception that this experiment belongs to the non-nuclear part of the power plant</a:t>
            </a:r>
            <a:r>
              <a:rPr lang="en-US" b="1" dirty="0">
                <a:solidFill>
                  <a:srgbClr val="0070C0"/>
                </a:solidFill>
              </a:rPr>
              <a:t>, it was carried out without a proper exchange of information between the testing department and the safety department</a:t>
            </a:r>
            <a:r>
              <a:rPr lang="en-US" dirty="0"/>
              <a:t>. Hence the test started with inadequate safety precautions and the operating personnel were not alerted to the nuclear safety implications of the electrical test and its potential danger.</a:t>
            </a:r>
          </a:p>
          <a:p>
            <a:endParaRPr lang="en-US" b="1" dirty="0"/>
          </a:p>
          <a:p>
            <a:endParaRPr lang="en-US" dirty="0"/>
          </a:p>
        </p:txBody>
      </p:sp>
    </p:spTree>
    <p:extLst>
      <p:ext uri="{BB962C8B-B14F-4D97-AF65-F5344CB8AC3E}">
        <p14:creationId xmlns:p14="http://schemas.microsoft.com/office/powerpoint/2010/main" val="4144796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28675"/>
          </a:xfrm>
        </p:spPr>
        <p:txBody>
          <a:bodyPr/>
          <a:lstStyle/>
          <a:p>
            <a:r>
              <a:rPr lang="en-US" dirty="0"/>
              <a:t>Chernobyl Disaster</a:t>
            </a:r>
          </a:p>
        </p:txBody>
      </p:sp>
      <p:sp>
        <p:nvSpPr>
          <p:cNvPr id="3" name="Content Placeholder 2"/>
          <p:cNvSpPr>
            <a:spLocks noGrp="1"/>
          </p:cNvSpPr>
          <p:nvPr>
            <p:ph idx="1"/>
          </p:nvPr>
        </p:nvSpPr>
        <p:spPr>
          <a:xfrm>
            <a:off x="838200" y="828676"/>
            <a:ext cx="10515600" cy="5843588"/>
          </a:xfrm>
        </p:spPr>
        <p:txBody>
          <a:bodyPr>
            <a:normAutofit fontScale="85000" lnSpcReduction="20000"/>
          </a:bodyPr>
          <a:lstStyle/>
          <a:p>
            <a:r>
              <a:rPr lang="en-US" sz="3600" b="1" dirty="0"/>
              <a:t>The Experiment</a:t>
            </a:r>
          </a:p>
          <a:p>
            <a:pPr marL="0" indent="0">
              <a:buNone/>
            </a:pPr>
            <a:endParaRPr lang="en-US" sz="1000" b="1" dirty="0"/>
          </a:p>
          <a:p>
            <a:r>
              <a:rPr lang="en-US" dirty="0"/>
              <a:t>According to the test planned, the Emergency Core Cooling System (ECCS) of the reactor, which provides water for cooling the reactor core, was shut down deliberately.</a:t>
            </a:r>
          </a:p>
          <a:p>
            <a:endParaRPr lang="en-US" sz="1100" dirty="0"/>
          </a:p>
          <a:p>
            <a:r>
              <a:rPr lang="en-US" dirty="0"/>
              <a:t>For the test to be conducted, the reactor has to be stabilized at about 700-1000 MW prior to shut down, but it fell down to 500 MW due to some operational phenomenon. Later, the operator working in the night shift committed an error, by inserting the reactor control rods to a greater depth. This caused the reactor to go into a near-shutdown state, dropping the power output to around 30 MW.</a:t>
            </a:r>
          </a:p>
          <a:p>
            <a:endParaRPr lang="en-US" sz="1000" dirty="0"/>
          </a:p>
          <a:p>
            <a:r>
              <a:rPr lang="en-US" dirty="0"/>
              <a:t>Since this low power was not sufficient to make the test and will make the reactor unstable, it was decided to restore the power by extracting the control rods, which made the power stabilize at 200 MW. </a:t>
            </a:r>
            <a:r>
              <a:rPr lang="en-US" b="1" dirty="0">
                <a:solidFill>
                  <a:srgbClr val="FF0000"/>
                </a:solidFill>
              </a:rPr>
              <a:t>This was a violation to safety procedures.</a:t>
            </a:r>
            <a:r>
              <a:rPr lang="en-US" dirty="0"/>
              <a:t> It was decided to carry out the test at this power level.</a:t>
            </a:r>
          </a:p>
          <a:p>
            <a:endParaRPr lang="en-US" sz="1000" dirty="0"/>
          </a:p>
          <a:p>
            <a:r>
              <a:rPr lang="en-US" dirty="0"/>
              <a:t>The reactors were highly unstable at the low power level, primarily owing to the control rod design and other operational factors, that accelerated nuclear chain reaction and the power output, if the reactors lost cooling water.</a:t>
            </a:r>
          </a:p>
        </p:txBody>
      </p:sp>
    </p:spTree>
    <p:extLst>
      <p:ext uri="{BB962C8B-B14F-4D97-AF65-F5344CB8AC3E}">
        <p14:creationId xmlns:p14="http://schemas.microsoft.com/office/powerpoint/2010/main" val="1578445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937" y="1"/>
            <a:ext cx="10515600" cy="757238"/>
          </a:xfrm>
        </p:spPr>
        <p:txBody>
          <a:bodyPr>
            <a:normAutofit/>
          </a:bodyPr>
          <a:lstStyle/>
          <a:p>
            <a:r>
              <a:rPr lang="en-US" dirty="0"/>
              <a:t>Chernobyl Disaster</a:t>
            </a:r>
          </a:p>
        </p:txBody>
      </p:sp>
      <p:sp>
        <p:nvSpPr>
          <p:cNvPr id="3" name="Content Placeholder 2"/>
          <p:cNvSpPr>
            <a:spLocks noGrp="1"/>
          </p:cNvSpPr>
          <p:nvPr>
            <p:ph idx="1"/>
          </p:nvPr>
        </p:nvSpPr>
        <p:spPr>
          <a:xfrm>
            <a:off x="838200" y="757238"/>
            <a:ext cx="10515600" cy="6100762"/>
          </a:xfrm>
        </p:spPr>
        <p:txBody>
          <a:bodyPr>
            <a:normAutofit fontScale="77500" lnSpcReduction="20000"/>
          </a:bodyPr>
          <a:lstStyle/>
          <a:p>
            <a:r>
              <a:rPr lang="en-US" sz="3400" b="1" dirty="0"/>
              <a:t>The Experiment</a:t>
            </a:r>
          </a:p>
          <a:p>
            <a:endParaRPr lang="en-US" sz="1100" dirty="0"/>
          </a:p>
          <a:p>
            <a:r>
              <a:rPr lang="en-US" dirty="0"/>
              <a:t>At 1:23 a.m. on April 26</a:t>
            </a:r>
            <a:r>
              <a:rPr lang="en-US" baseline="30000" dirty="0"/>
              <a:t>th</a:t>
            </a:r>
            <a:r>
              <a:rPr lang="en-US" dirty="0"/>
              <a:t> 1986, the engineers continued with their experiment and shut down the turbine engine to see if its inertial spinning would power the reactor’s water pumps. In fact, it did not adequately power the water pumps, and without the cooling water the power level in the reactor surged.</a:t>
            </a:r>
          </a:p>
          <a:p>
            <a:endParaRPr lang="en-US" sz="1100" dirty="0"/>
          </a:p>
          <a:p>
            <a:r>
              <a:rPr lang="en-US" dirty="0"/>
              <a:t>The water pumps started pumping water at a slower rate and they together with the entry to the core of slightly warmer feed water, may have caused boiling (void formation) at the bottom of the core. This, along with xenon burn out, might have increased the power level at the core. The power level was then increased to 530 MW and continued to rise. The fuel elements were ruptured and leading to steam generation, resulting in high power output.</a:t>
            </a:r>
          </a:p>
          <a:p>
            <a:endParaRPr lang="en-US" sz="1100" dirty="0"/>
          </a:p>
          <a:p>
            <a:r>
              <a:rPr lang="en-US" dirty="0"/>
              <a:t>The high power output alarmed the engineers who tried to insert all the 200 control rods, which is a conventional procedure done in order to control the core temperature. But these rods got blocked half the way, because of their graphite tip design. So, before the control rods with their five-meter absorbent material, could penetrate the core, 200 graphite tips simultaneously entered the core which facilitated the reaction to increase, causing </a:t>
            </a:r>
            <a:r>
              <a:rPr lang="en-US" sz="3100" b="1" dirty="0">
                <a:solidFill>
                  <a:srgbClr val="FF0000"/>
                </a:solidFill>
              </a:rPr>
              <a:t>an explosion </a:t>
            </a:r>
            <a:r>
              <a:rPr lang="en-US" dirty="0"/>
              <a:t>that blew off the 1,000-ton heavy steel and concrete lid of the reactor, consequently jamming the control rods, which were halfway down the reactor. As the channel pipes begin to rupture, mass steam generation occurred as a result of depressurization of the reactor cooling circuit.</a:t>
            </a:r>
          </a:p>
        </p:txBody>
      </p:sp>
    </p:spTree>
    <p:extLst>
      <p:ext uri="{BB962C8B-B14F-4D97-AF65-F5344CB8AC3E}">
        <p14:creationId xmlns:p14="http://schemas.microsoft.com/office/powerpoint/2010/main" val="3142769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42950"/>
          </a:xfrm>
        </p:spPr>
        <p:txBody>
          <a:bodyPr/>
          <a:lstStyle/>
          <a:p>
            <a:r>
              <a:rPr lang="en-US" dirty="0"/>
              <a:t>Chernobyl Disaster</a:t>
            </a:r>
          </a:p>
        </p:txBody>
      </p:sp>
      <p:sp>
        <p:nvSpPr>
          <p:cNvPr id="3" name="Content Placeholder 2"/>
          <p:cNvSpPr>
            <a:spLocks noGrp="1"/>
          </p:cNvSpPr>
          <p:nvPr>
            <p:ph idx="1"/>
          </p:nvPr>
        </p:nvSpPr>
        <p:spPr>
          <a:xfrm>
            <a:off x="457200" y="742951"/>
            <a:ext cx="11277600" cy="5672137"/>
          </a:xfrm>
        </p:spPr>
        <p:txBody>
          <a:bodyPr>
            <a:noAutofit/>
          </a:bodyPr>
          <a:lstStyle/>
          <a:p>
            <a:r>
              <a:rPr lang="en-US" sz="2250" dirty="0"/>
              <a:t>As a result, two explosions were reported. The first one was the initial steam explosion. Eventually, after two to three seconds, a second explosion took place, which could be possibly from the build-up of hydrogen due to zirconium-steam reactions.</a:t>
            </a:r>
          </a:p>
          <a:p>
            <a:r>
              <a:rPr lang="en-US" sz="2250" dirty="0"/>
              <a:t>All the materials such as Fuel, Moderator and Structural materials were ejected, starting a number of fires and the destroyed core was exposed to the atmosphere. In the explosion and ensuing fire, more than 50 tons of radioactive material were released into the atmosphere, where it was carried by air currents. </a:t>
            </a:r>
            <a:r>
              <a:rPr lang="en-US" sz="2250" b="1" dirty="0">
                <a:solidFill>
                  <a:srgbClr val="D60093"/>
                </a:solidFill>
              </a:rPr>
              <a:t>This was 400 times to the amount of radioactive materials released at the time of Hiroshima bombing</a:t>
            </a:r>
            <a:r>
              <a:rPr lang="en-US" sz="2250" dirty="0"/>
              <a:t>.</a:t>
            </a:r>
          </a:p>
          <a:p>
            <a:r>
              <a:rPr lang="en-US" sz="2250" dirty="0"/>
              <a:t>The immediate priority was to extinguish fires on the roof of the station and the area around the building containing Reactor No. 4 to protect No. 3 and keep its core cooling systems intact. </a:t>
            </a:r>
          </a:p>
          <a:p>
            <a:r>
              <a:rPr lang="en-US" sz="2250" dirty="0"/>
              <a:t>The core fire was extinguished by a combined effort of helicopters dropping more than 5,000 </a:t>
            </a:r>
            <a:r>
              <a:rPr lang="en-US" sz="2250" dirty="0" err="1"/>
              <a:t>tonnes</a:t>
            </a:r>
            <a:r>
              <a:rPr lang="en-US" sz="2250" dirty="0"/>
              <a:t> of sand, lead, clay, and neutron-absorbing boron onto the burning reactor.</a:t>
            </a:r>
          </a:p>
          <a:p>
            <a:r>
              <a:rPr lang="en-US" sz="2250" dirty="0"/>
              <a:t>It is estimated that about 600 Soviet pilots risked dangerous levels of radiation to fly the thousands of flights needed to cover reactor No. 4 in this attempt to seal off radiation. t was thought by some that the core fire was extinguished by a combined effort of helicopters dropping more than 5,000 </a:t>
            </a:r>
            <a:r>
              <a:rPr lang="en-US" sz="2250" dirty="0" err="1"/>
              <a:t>tonnes</a:t>
            </a:r>
            <a:r>
              <a:rPr lang="en-US" sz="2250" dirty="0"/>
              <a:t> of sand, lead, clay, and neutron-absorbing boron onto the burning reactor. </a:t>
            </a:r>
          </a:p>
        </p:txBody>
      </p:sp>
    </p:spTree>
    <p:extLst>
      <p:ext uri="{BB962C8B-B14F-4D97-AF65-F5344CB8AC3E}">
        <p14:creationId xmlns:p14="http://schemas.microsoft.com/office/powerpoint/2010/main" val="3306517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42950"/>
          </a:xfrm>
        </p:spPr>
        <p:txBody>
          <a:bodyPr/>
          <a:lstStyle/>
          <a:p>
            <a:r>
              <a:rPr lang="en-US" dirty="0"/>
              <a:t>Chernobyl Disaster</a:t>
            </a:r>
          </a:p>
        </p:txBody>
      </p:sp>
      <p:sp>
        <p:nvSpPr>
          <p:cNvPr id="3" name="Content Placeholder 2"/>
          <p:cNvSpPr>
            <a:spLocks noGrp="1"/>
          </p:cNvSpPr>
          <p:nvPr>
            <p:ph idx="1"/>
          </p:nvPr>
        </p:nvSpPr>
        <p:spPr>
          <a:xfrm>
            <a:off x="657225" y="742951"/>
            <a:ext cx="10901363" cy="5972174"/>
          </a:xfrm>
        </p:spPr>
        <p:txBody>
          <a:bodyPr>
            <a:normAutofit fontScale="70000" lnSpcReduction="20000"/>
          </a:bodyPr>
          <a:lstStyle/>
          <a:p>
            <a:r>
              <a:rPr lang="en-US" sz="3600" b="1" dirty="0"/>
              <a:t>Fatal Effects of the Disaster</a:t>
            </a:r>
          </a:p>
          <a:p>
            <a:r>
              <a:rPr lang="en-US" sz="3400" b="1" dirty="0">
                <a:solidFill>
                  <a:schemeClr val="accent5">
                    <a:lumMod val="75000"/>
                  </a:schemeClr>
                </a:solidFill>
              </a:rPr>
              <a:t>The Chernobyl Nuclear Power Plant disaster in Ukraine, is the only accident in the history of commercial nuclear power to cause fatalities from radiation</a:t>
            </a:r>
            <a:r>
              <a:rPr lang="en-US" sz="3400" dirty="0">
                <a:solidFill>
                  <a:schemeClr val="accent5">
                    <a:lumMod val="75000"/>
                  </a:schemeClr>
                </a:solidFill>
              </a:rPr>
              <a:t>.</a:t>
            </a:r>
          </a:p>
          <a:p>
            <a:endParaRPr lang="en-US" dirty="0"/>
          </a:p>
          <a:p>
            <a:r>
              <a:rPr lang="en-US" sz="3100" dirty="0"/>
              <a:t>There were many fatal effects due to the radiation released, such as: </a:t>
            </a:r>
          </a:p>
          <a:p>
            <a:r>
              <a:rPr lang="en-US" sz="3100" dirty="0"/>
              <a:t>Two workers had died. One immediately got burnt to ashes after the accident, while the other was declared dead at the hospital within few hours of admission.</a:t>
            </a:r>
          </a:p>
          <a:p>
            <a:r>
              <a:rPr lang="en-US" sz="3100" dirty="0"/>
              <a:t>28 emergency workers and staff died within 4 months of the accident due to the thermal burns and the radiation effect on their bodies.</a:t>
            </a:r>
          </a:p>
          <a:p>
            <a:endParaRPr lang="en-US" sz="1300" dirty="0"/>
          </a:p>
          <a:p>
            <a:r>
              <a:rPr lang="en-US" sz="3100" dirty="0"/>
              <a:t>This accident created 7,000 cases of thyroid cancer.</a:t>
            </a:r>
          </a:p>
          <a:p>
            <a:r>
              <a:rPr lang="en-US" sz="3100" dirty="0"/>
              <a:t>Acute radiation syndrome (ARS) was diagnosed in 237 people, who were on-site and involved in cleaning up</a:t>
            </a:r>
          </a:p>
          <a:p>
            <a:r>
              <a:rPr lang="en-US" sz="3100" dirty="0"/>
              <a:t>The land, air and ground water were all contaminated to a great extent.</a:t>
            </a:r>
          </a:p>
          <a:p>
            <a:r>
              <a:rPr lang="en-US" sz="3100" dirty="0"/>
              <a:t>A number of plants and animal faced destruction as after-effect.</a:t>
            </a:r>
          </a:p>
          <a:p>
            <a:r>
              <a:rPr lang="en-US" sz="3100" dirty="0"/>
              <a:t>The direct and indirect exposure to radiation led to many severe health problems such as Downs Syndrome, Chromosomal Aberrations, Mutations, Leukemia, Thyroid Cancer and Congenital Malfunctions, etc.</a:t>
            </a:r>
          </a:p>
          <a:p>
            <a:endParaRPr lang="en-US" sz="3100" dirty="0"/>
          </a:p>
        </p:txBody>
      </p:sp>
    </p:spTree>
    <p:extLst>
      <p:ext uri="{BB962C8B-B14F-4D97-AF65-F5344CB8AC3E}">
        <p14:creationId xmlns:p14="http://schemas.microsoft.com/office/powerpoint/2010/main" val="131868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additive="base">
                                        <p:cTn id="3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 calcmode="lin" valueType="num">
                                      <p:cBhvr additive="base">
                                        <p:cTn id="4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199" y="50801"/>
            <a:ext cx="10515600" cy="935038"/>
          </a:xfrm>
        </p:spPr>
        <p:txBody>
          <a:bodyPr/>
          <a:lstStyle/>
          <a:p>
            <a:r>
              <a:rPr lang="en-US" dirty="0"/>
              <a:t>Chernobyl Disaster</a:t>
            </a:r>
          </a:p>
        </p:txBody>
      </p:sp>
      <p:pic>
        <p:nvPicPr>
          <p:cNvPr id="6" name="Content Placeholder 5"/>
          <p:cNvPicPr>
            <a:picLocks noGrp="1" noChangeAspect="1"/>
          </p:cNvPicPr>
          <p:nvPr>
            <p:ph idx="1"/>
          </p:nvPr>
        </p:nvPicPr>
        <p:blipFill>
          <a:blip r:embed="rId2"/>
          <a:stretch>
            <a:fillRect/>
          </a:stretch>
        </p:blipFill>
        <p:spPr>
          <a:xfrm>
            <a:off x="2085975" y="985839"/>
            <a:ext cx="8243887" cy="5543549"/>
          </a:xfrm>
          <a:prstGeom prst="rect">
            <a:avLst/>
          </a:prstGeom>
        </p:spPr>
      </p:pic>
    </p:spTree>
    <p:extLst>
      <p:ext uri="{BB962C8B-B14F-4D97-AF65-F5344CB8AC3E}">
        <p14:creationId xmlns:p14="http://schemas.microsoft.com/office/powerpoint/2010/main" val="3606646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857250"/>
          </a:xfrm>
        </p:spPr>
        <p:txBody>
          <a:bodyPr/>
          <a:lstStyle/>
          <a:p>
            <a:r>
              <a:rPr lang="en-US" dirty="0"/>
              <a:t>Chernobyl Disaster – Ethical Issues</a:t>
            </a:r>
          </a:p>
        </p:txBody>
      </p:sp>
      <p:sp>
        <p:nvSpPr>
          <p:cNvPr id="3" name="Content Placeholder 2"/>
          <p:cNvSpPr>
            <a:spLocks noGrp="1"/>
          </p:cNvSpPr>
          <p:nvPr>
            <p:ph idx="1"/>
          </p:nvPr>
        </p:nvSpPr>
        <p:spPr>
          <a:xfrm>
            <a:off x="838200" y="857251"/>
            <a:ext cx="10515600" cy="5700711"/>
          </a:xfrm>
        </p:spPr>
        <p:txBody>
          <a:bodyPr>
            <a:normAutofit lnSpcReduction="10000"/>
          </a:bodyPr>
          <a:lstStyle/>
          <a:p>
            <a:r>
              <a:rPr lang="en-US" b="1" dirty="0">
                <a:solidFill>
                  <a:schemeClr val="accent5">
                    <a:lumMod val="75000"/>
                  </a:schemeClr>
                </a:solidFill>
              </a:rPr>
              <a:t>Culture of Secrecy -  Lack of Openness</a:t>
            </a:r>
          </a:p>
          <a:p>
            <a:r>
              <a:rPr lang="en-US" dirty="0"/>
              <a:t>The Soviet Union lacked a rigorous, cohesive nuclear safety policy because it developed its nuclear technology during the Cold War, a  time  of competition and isolation. Due to these factors, its nuclear technology and design were closely guarded and avoided scrutiny,</a:t>
            </a:r>
          </a:p>
          <a:p>
            <a:pPr lvl="1"/>
            <a:r>
              <a:rPr lang="en-US" dirty="0"/>
              <a:t>internationally - due to the fierce sense of competition with its western rivals, especially the United States,</a:t>
            </a:r>
          </a:p>
          <a:p>
            <a:pPr lvl="1"/>
            <a:r>
              <a:rPr lang="en-US" dirty="0"/>
              <a:t>Internally - for raising a concern about design or safety was considered a direct criticism of the State and Communist Party, which was not allowed under Soviet totalitarianism.</a:t>
            </a:r>
          </a:p>
          <a:p>
            <a:r>
              <a:rPr lang="en-US" b="1" dirty="0">
                <a:solidFill>
                  <a:srgbClr val="C00000"/>
                </a:solidFill>
              </a:rPr>
              <a:t>A political culture where concerns cannot be voiced, prevents engineers, scientists, and government leaders from developing adequate safety policy.</a:t>
            </a:r>
          </a:p>
          <a:p>
            <a:r>
              <a:rPr lang="en-US" b="1" dirty="0">
                <a:solidFill>
                  <a:srgbClr val="C00000"/>
                </a:solidFill>
              </a:rPr>
              <a:t>Meeting political goals overrides concerns for the health, safety and welfare of the community  </a:t>
            </a:r>
          </a:p>
        </p:txBody>
      </p:sp>
    </p:spTree>
    <p:extLst>
      <p:ext uri="{BB962C8B-B14F-4D97-AF65-F5344CB8AC3E}">
        <p14:creationId xmlns:p14="http://schemas.microsoft.com/office/powerpoint/2010/main" val="132953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additive="base">
                                        <p:cTn id="1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additive="base">
                                        <p:cTn id="2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anim calcmode="lin" valueType="num">
                                      <p:cBhvr>
                                        <p:cTn id="3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857250"/>
          </a:xfrm>
        </p:spPr>
        <p:txBody>
          <a:bodyPr/>
          <a:lstStyle/>
          <a:p>
            <a:r>
              <a:rPr lang="en-US" dirty="0"/>
              <a:t>Chernobyl Disaster – Ethical Issues</a:t>
            </a:r>
          </a:p>
        </p:txBody>
      </p:sp>
      <p:sp>
        <p:nvSpPr>
          <p:cNvPr id="3" name="Content Placeholder 2"/>
          <p:cNvSpPr>
            <a:spLocks noGrp="1"/>
          </p:cNvSpPr>
          <p:nvPr>
            <p:ph idx="1"/>
          </p:nvPr>
        </p:nvSpPr>
        <p:spPr>
          <a:xfrm>
            <a:off x="838200" y="857252"/>
            <a:ext cx="10515600" cy="5414962"/>
          </a:xfrm>
        </p:spPr>
        <p:txBody>
          <a:bodyPr>
            <a:normAutofit fontScale="92500" lnSpcReduction="20000"/>
          </a:bodyPr>
          <a:lstStyle/>
          <a:p>
            <a:r>
              <a:rPr lang="en-US" sz="3000" b="1" dirty="0">
                <a:solidFill>
                  <a:schemeClr val="accent5">
                    <a:lumMod val="75000"/>
                  </a:schemeClr>
                </a:solidFill>
              </a:rPr>
              <a:t>Reactor Design and Safety Protocol</a:t>
            </a:r>
          </a:p>
          <a:p>
            <a:r>
              <a:rPr lang="en-US" dirty="0"/>
              <a:t>The Soviet reactor designs lacked the thorough safety features of their western counterparts; as a result, they were very unforgiving to operator mistakes, which were frequent due to inadequate operator training.</a:t>
            </a:r>
          </a:p>
          <a:p>
            <a:r>
              <a:rPr lang="en-US" dirty="0"/>
              <a:t> Nuclear operators were not fully educated on the power station or process. When institutions fail to train employees operating powerful and dangerous equipment and processes, they tend to engage in riskier behavior because they are unaware of the dangers.</a:t>
            </a:r>
          </a:p>
          <a:p>
            <a:r>
              <a:rPr lang="en-US" dirty="0"/>
              <a:t> In the case of Chernobyl, the operators did not understand that an explosion could occur during the safety test. Chernobyl's lack of proper safety went beyond its operators and was evident in design, construction, manufacturing, and regulation. </a:t>
            </a:r>
          </a:p>
          <a:p>
            <a:r>
              <a:rPr lang="en-US" dirty="0"/>
              <a:t>Unlike two other plants where nuclear accidents occurred, </a:t>
            </a:r>
            <a:r>
              <a:rPr lang="en-US" dirty="0">
                <a:hlinkClick r:id="rId2" tooltip="w:Three Mile Island accident"/>
              </a:rPr>
              <a:t>Three Mile Island</a:t>
            </a:r>
            <a:r>
              <a:rPr lang="en-US" dirty="0"/>
              <a:t> and </a:t>
            </a:r>
            <a:r>
              <a:rPr lang="en-US" dirty="0">
                <a:hlinkClick r:id="rId3" tooltip="w:Fukushima Daiichi nuclear disaster"/>
              </a:rPr>
              <a:t>Fukushima</a:t>
            </a:r>
            <a:r>
              <a:rPr lang="en-US" dirty="0"/>
              <a:t>, Chernobyl's design did not include a protective containment structure in case a </a:t>
            </a:r>
            <a:r>
              <a:rPr lang="en-US" dirty="0">
                <a:hlinkClick r:id="rId4" tooltip="w:Nuclear meltdown"/>
              </a:rPr>
              <a:t>meltdown</a:t>
            </a:r>
            <a:r>
              <a:rPr lang="en-US" dirty="0"/>
              <a:t> occurred. </a:t>
            </a:r>
          </a:p>
          <a:p>
            <a:r>
              <a:rPr lang="en-US" b="1" dirty="0">
                <a:solidFill>
                  <a:srgbClr val="C00000"/>
                </a:solidFill>
              </a:rPr>
              <a:t>Designs without safeguards leave very small margin for error.</a:t>
            </a:r>
          </a:p>
          <a:p>
            <a:endParaRPr lang="en-US" dirty="0"/>
          </a:p>
        </p:txBody>
      </p:sp>
    </p:spTree>
    <p:extLst>
      <p:ext uri="{BB962C8B-B14F-4D97-AF65-F5344CB8AC3E}">
        <p14:creationId xmlns:p14="http://schemas.microsoft.com/office/powerpoint/2010/main" val="236226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649288"/>
          </a:xfrm>
        </p:spPr>
        <p:txBody>
          <a:bodyPr>
            <a:normAutofit fontScale="90000"/>
          </a:bodyPr>
          <a:lstStyle/>
          <a:p>
            <a:r>
              <a:rPr lang="en-US" dirty="0"/>
              <a:t>Chernobyl Disaster – Ethical Issues</a:t>
            </a:r>
          </a:p>
        </p:txBody>
      </p:sp>
      <p:sp>
        <p:nvSpPr>
          <p:cNvPr id="3" name="Content Placeholder 2"/>
          <p:cNvSpPr>
            <a:spLocks noGrp="1"/>
          </p:cNvSpPr>
          <p:nvPr>
            <p:ph idx="1"/>
          </p:nvPr>
        </p:nvSpPr>
        <p:spPr>
          <a:xfrm>
            <a:off x="838200" y="863599"/>
            <a:ext cx="10515600" cy="5865813"/>
          </a:xfrm>
        </p:spPr>
        <p:txBody>
          <a:bodyPr>
            <a:normAutofit fontScale="92500" lnSpcReduction="20000"/>
          </a:bodyPr>
          <a:lstStyle/>
          <a:p>
            <a:r>
              <a:rPr lang="en-US" sz="3000" b="1" dirty="0">
                <a:solidFill>
                  <a:schemeClr val="accent5">
                    <a:lumMod val="75000"/>
                  </a:schemeClr>
                </a:solidFill>
              </a:rPr>
              <a:t>Failure to Follow the Chain of Command</a:t>
            </a:r>
          </a:p>
          <a:p>
            <a:r>
              <a:rPr lang="en-US" dirty="0"/>
              <a:t>Post hoc analysis of engineering failures reveals lower level employees often realize risks but fail to prevent disaster because they are unwilling to move their concerns up the chain of command if managers are initially unresponsive. </a:t>
            </a:r>
          </a:p>
          <a:p>
            <a:r>
              <a:rPr lang="en-US" dirty="0"/>
              <a:t>Chernobyl offers a counterexample to this finding. When engineers sought approval for the test, they failed to gain the approval of the proper officials. Instead of coordinating the test with the chief reactor designer, scientific manager, or Soviet nuclear oversight regulator, as protocol stipulated, approval was only obtained from the plant director. </a:t>
            </a:r>
          </a:p>
          <a:p>
            <a:r>
              <a:rPr lang="en-US" dirty="0"/>
              <a:t>By failing to engage with the proper experts, the Chernobyl engineers missed three opportunities for an expert to step in. Following protocol and engaging the correct people adds layers of protection when conducting dangerous tests and experiments; in the case of Chernobyl, it could have prevented the catastrophe.</a:t>
            </a:r>
          </a:p>
          <a:p>
            <a:r>
              <a:rPr lang="en-US" b="1" dirty="0">
                <a:solidFill>
                  <a:srgbClr val="C00000"/>
                </a:solidFill>
              </a:rPr>
              <a:t>Failure to get approval for planned test from management having the proper technical knowledge and competence, thereby jeopardizing the health and safety of the community</a:t>
            </a:r>
          </a:p>
        </p:txBody>
      </p:sp>
    </p:spTree>
    <p:extLst>
      <p:ext uri="{BB962C8B-B14F-4D97-AF65-F5344CB8AC3E}">
        <p14:creationId xmlns:p14="http://schemas.microsoft.com/office/powerpoint/2010/main" val="304285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9288"/>
          </a:xfrm>
        </p:spPr>
        <p:txBody>
          <a:bodyPr>
            <a:normAutofit fontScale="90000"/>
          </a:bodyPr>
          <a:lstStyle/>
          <a:p>
            <a:r>
              <a:rPr lang="en-US" dirty="0">
                <a:solidFill>
                  <a:schemeClr val="accent5">
                    <a:lumMod val="75000"/>
                  </a:schemeClr>
                </a:solidFill>
              </a:rPr>
              <a:t>Uma </a:t>
            </a:r>
            <a:r>
              <a:rPr lang="en-US" dirty="0" err="1">
                <a:solidFill>
                  <a:schemeClr val="accent5">
                    <a:lumMod val="75000"/>
                  </a:schemeClr>
                </a:solidFill>
              </a:rPr>
              <a:t>Oya</a:t>
            </a:r>
            <a:r>
              <a:rPr lang="en-US" dirty="0">
                <a:solidFill>
                  <a:schemeClr val="accent5">
                    <a:lumMod val="75000"/>
                  </a:schemeClr>
                </a:solidFill>
              </a:rPr>
              <a:t> Project</a:t>
            </a:r>
          </a:p>
        </p:txBody>
      </p:sp>
      <p:sp>
        <p:nvSpPr>
          <p:cNvPr id="3" name="Content Placeholder 2"/>
          <p:cNvSpPr>
            <a:spLocks noGrp="1"/>
          </p:cNvSpPr>
          <p:nvPr>
            <p:ph idx="1"/>
          </p:nvPr>
        </p:nvSpPr>
        <p:spPr>
          <a:xfrm>
            <a:off x="838200" y="1139824"/>
            <a:ext cx="10515600" cy="5589589"/>
          </a:xfrm>
        </p:spPr>
        <p:txBody>
          <a:bodyPr>
            <a:normAutofit fontScale="85000" lnSpcReduction="10000"/>
          </a:bodyPr>
          <a:lstStyle/>
          <a:p>
            <a:r>
              <a:rPr lang="en-US" sz="3300" b="1" dirty="0">
                <a:solidFill>
                  <a:schemeClr val="accent5">
                    <a:lumMod val="75000"/>
                  </a:schemeClr>
                </a:solidFill>
              </a:rPr>
              <a:t>Background :</a:t>
            </a:r>
          </a:p>
          <a:p>
            <a:r>
              <a:rPr lang="en-US" dirty="0"/>
              <a:t>The Uma Oya Multipurpose Development Project (UOMDP) is a irrigation and hydroelectric complex constructed in the Badulla District of Sri Lanka. Early assessments of project dates back to 1989, when the first studies was conducted by the Central Engineering and Consultancy Bureau. </a:t>
            </a:r>
          </a:p>
          <a:p>
            <a:r>
              <a:rPr lang="en-US" dirty="0"/>
              <a:t>The complex involves building a dam across </a:t>
            </a:r>
            <a:r>
              <a:rPr lang="en-US" dirty="0" err="1"/>
              <a:t>Dalgolla</a:t>
            </a:r>
            <a:r>
              <a:rPr lang="en-US" dirty="0"/>
              <a:t> </a:t>
            </a:r>
            <a:r>
              <a:rPr lang="en-US" dirty="0" err="1"/>
              <a:t>Oya</a:t>
            </a:r>
            <a:r>
              <a:rPr lang="en-US" dirty="0"/>
              <a:t>, and </a:t>
            </a:r>
            <a:r>
              <a:rPr lang="en-US" dirty="0" err="1"/>
              <a:t>channelling</a:t>
            </a:r>
            <a:r>
              <a:rPr lang="en-US" dirty="0"/>
              <a:t> water over a 3,975 m tunnel to </a:t>
            </a:r>
            <a:r>
              <a:rPr lang="en-US" dirty="0" err="1"/>
              <a:t>Mathatilla</a:t>
            </a:r>
            <a:r>
              <a:rPr lang="en-US" dirty="0"/>
              <a:t> </a:t>
            </a:r>
            <a:r>
              <a:rPr lang="en-US" dirty="0" err="1"/>
              <a:t>Oya</a:t>
            </a:r>
            <a:r>
              <a:rPr lang="en-US" dirty="0"/>
              <a:t>, both of which are tributaries of the Uma </a:t>
            </a:r>
            <a:r>
              <a:rPr lang="en-US" dirty="0" err="1"/>
              <a:t>Oya</a:t>
            </a:r>
            <a:r>
              <a:rPr lang="en-US" dirty="0"/>
              <a:t>. At </a:t>
            </a:r>
            <a:r>
              <a:rPr lang="en-US" dirty="0" err="1"/>
              <a:t>Mathatilla</a:t>
            </a:r>
            <a:r>
              <a:rPr lang="en-US" dirty="0"/>
              <a:t> </a:t>
            </a:r>
            <a:r>
              <a:rPr lang="en-US" dirty="0" err="1"/>
              <a:t>Oya</a:t>
            </a:r>
            <a:r>
              <a:rPr lang="en-US" dirty="0"/>
              <a:t>, another dam is constructed to channel 145,000,000 m</a:t>
            </a:r>
            <a:r>
              <a:rPr lang="en-US" baseline="30000" dirty="0"/>
              <a:t>3</a:t>
            </a:r>
            <a:r>
              <a:rPr lang="en-US" dirty="0"/>
              <a:t>  of water per annum, via a 15,290 m headrace tunnel to the Uma </a:t>
            </a:r>
            <a:r>
              <a:rPr lang="en-US" dirty="0" err="1"/>
              <a:t>Oya</a:t>
            </a:r>
            <a:r>
              <a:rPr lang="en-US" dirty="0"/>
              <a:t> Power Station, where water then discharged to the </a:t>
            </a:r>
            <a:r>
              <a:rPr lang="en-US" dirty="0" err="1"/>
              <a:t>Alikota</a:t>
            </a:r>
            <a:r>
              <a:rPr lang="en-US" dirty="0"/>
              <a:t> Aru via a 3,335 m tailrace tunnel. The </a:t>
            </a:r>
            <a:r>
              <a:rPr lang="en-US" dirty="0" err="1"/>
              <a:t>Alikota</a:t>
            </a:r>
            <a:r>
              <a:rPr lang="en-US" dirty="0"/>
              <a:t> Aru is a tributary of the </a:t>
            </a:r>
            <a:r>
              <a:rPr lang="en-US" dirty="0" err="1"/>
              <a:t>Kirindi</a:t>
            </a:r>
            <a:r>
              <a:rPr lang="en-US" dirty="0"/>
              <a:t> </a:t>
            </a:r>
            <a:r>
              <a:rPr lang="en-US" dirty="0" err="1"/>
              <a:t>Oya</a:t>
            </a:r>
            <a:r>
              <a:rPr lang="en-US" dirty="0"/>
              <a:t>.</a:t>
            </a:r>
          </a:p>
          <a:p>
            <a:r>
              <a:rPr lang="en-US" dirty="0"/>
              <a:t>The construction of the complex was inaugurated in April 2008 by President Mahinda Rajapaksa and President Mahmoud Ahmadinejad of Iran. </a:t>
            </a:r>
          </a:p>
          <a:p>
            <a:r>
              <a:rPr lang="en-US" dirty="0"/>
              <a:t>The total project cost is estimated to be approximately US$529 million (approximately </a:t>
            </a:r>
            <a:r>
              <a:rPr lang="en-US" dirty="0" err="1"/>
              <a:t>Rs</a:t>
            </a:r>
            <a:r>
              <a:rPr lang="en-US" dirty="0"/>
              <a:t>. 80 billion), 85% of which is provided by the Government of Iran.</a:t>
            </a:r>
          </a:p>
        </p:txBody>
      </p:sp>
    </p:spTree>
    <p:extLst>
      <p:ext uri="{BB962C8B-B14F-4D97-AF65-F5344CB8AC3E}">
        <p14:creationId xmlns:p14="http://schemas.microsoft.com/office/powerpoint/2010/main" val="1697859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971550"/>
          </a:xfrm>
        </p:spPr>
        <p:txBody>
          <a:bodyPr/>
          <a:lstStyle/>
          <a:p>
            <a:r>
              <a:rPr lang="en-US" dirty="0"/>
              <a:t>Chernobyl Disaster – Ethical Issues</a:t>
            </a:r>
          </a:p>
        </p:txBody>
      </p:sp>
      <p:sp>
        <p:nvSpPr>
          <p:cNvPr id="3" name="Content Placeholder 2"/>
          <p:cNvSpPr>
            <a:spLocks noGrp="1"/>
          </p:cNvSpPr>
          <p:nvPr>
            <p:ph idx="1"/>
          </p:nvPr>
        </p:nvSpPr>
        <p:spPr>
          <a:xfrm>
            <a:off x="838200" y="1085850"/>
            <a:ext cx="10515600" cy="5543550"/>
          </a:xfrm>
        </p:spPr>
        <p:txBody>
          <a:bodyPr>
            <a:normAutofit fontScale="85000" lnSpcReduction="10000"/>
          </a:bodyPr>
          <a:lstStyle/>
          <a:p>
            <a:r>
              <a:rPr lang="en-US" sz="3300" b="1" dirty="0">
                <a:solidFill>
                  <a:schemeClr val="accent5">
                    <a:lumMod val="75000"/>
                  </a:schemeClr>
                </a:solidFill>
              </a:rPr>
              <a:t>Pressure to Succeed</a:t>
            </a:r>
          </a:p>
          <a:p>
            <a:r>
              <a:rPr lang="en-US" dirty="0"/>
              <a:t>After witnessing the plants response to their commands, Chernobyl nuclear operators ignored several opportunities to cancel the test, and avert a disaster.</a:t>
            </a:r>
          </a:p>
          <a:p>
            <a:r>
              <a:rPr lang="en-US" dirty="0"/>
              <a:t>Had they requested a cancellation, the nuclear operators would not have been rewarded for averting disaster; rather, they would have faced severe punishment for delaying the test and questioning the judgment of the superior who issued the order. </a:t>
            </a:r>
          </a:p>
          <a:p>
            <a:r>
              <a:rPr lang="en-US" dirty="0"/>
              <a:t>Even though Soviet workers did not face pressure from management seeking to maximize financial profit, they faced constant pressure from a communist system that encouraged workers to maximize production for the greater benefit of the State. </a:t>
            </a:r>
          </a:p>
          <a:p>
            <a:r>
              <a:rPr lang="en-US" dirty="0"/>
              <a:t>Any failures, perceived weakness, or disloyalty in a worker invoked quick and severe punishments and demotions. When employees feel threatened to produce at all cost, they become less risk averse. </a:t>
            </a:r>
          </a:p>
          <a:p>
            <a:r>
              <a:rPr lang="en-US" b="1" dirty="0">
                <a:solidFill>
                  <a:srgbClr val="C00000"/>
                </a:solidFill>
              </a:rPr>
              <a:t>The pressure to succeed felt by the Chernobyl operators caused them to be complicit with a flawed and unsafe plan, looking after their own interest. </a:t>
            </a:r>
          </a:p>
        </p:txBody>
      </p:sp>
    </p:spTree>
    <p:extLst>
      <p:ext uri="{BB962C8B-B14F-4D97-AF65-F5344CB8AC3E}">
        <p14:creationId xmlns:p14="http://schemas.microsoft.com/office/powerpoint/2010/main" val="353701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1000"/>
                                        <p:tgtEl>
                                          <p:spTgt spid="3">
                                            <p:txEl>
                                              <p:pRg st="5" end="5"/>
                                            </p:txEl>
                                          </p:spTgt>
                                        </p:tgtEl>
                                      </p:cBhvr>
                                    </p:animEffect>
                                    <p:anim calcmode="lin" valueType="num">
                                      <p:cBhvr>
                                        <p:cTn id="3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914400"/>
          </a:xfrm>
        </p:spPr>
        <p:txBody>
          <a:bodyPr/>
          <a:lstStyle/>
          <a:p>
            <a:r>
              <a:rPr lang="en-US" dirty="0"/>
              <a:t>Chernobyl Disaster – Ethical Issues</a:t>
            </a:r>
          </a:p>
        </p:txBody>
      </p:sp>
      <p:sp>
        <p:nvSpPr>
          <p:cNvPr id="3" name="Content Placeholder 2"/>
          <p:cNvSpPr>
            <a:spLocks noGrp="1"/>
          </p:cNvSpPr>
          <p:nvPr>
            <p:ph idx="1"/>
          </p:nvPr>
        </p:nvSpPr>
        <p:spPr>
          <a:xfrm>
            <a:off x="838199" y="914400"/>
            <a:ext cx="11034713" cy="5943600"/>
          </a:xfrm>
        </p:spPr>
        <p:txBody>
          <a:bodyPr>
            <a:normAutofit fontScale="77500" lnSpcReduction="20000"/>
          </a:bodyPr>
          <a:lstStyle/>
          <a:p>
            <a:r>
              <a:rPr lang="en-US" sz="3600" b="1" dirty="0">
                <a:solidFill>
                  <a:schemeClr val="accent5">
                    <a:lumMod val="75000"/>
                  </a:schemeClr>
                </a:solidFill>
              </a:rPr>
              <a:t>Soviet Cover-up</a:t>
            </a:r>
          </a:p>
          <a:p>
            <a:r>
              <a:rPr lang="en-US" sz="3100" dirty="0"/>
              <a:t>News of the reactor meltdown quickly reached Kremlin leaders, but Soviet leaders opted not to share the information with the world or the Ukrainian people. </a:t>
            </a:r>
          </a:p>
          <a:p>
            <a:r>
              <a:rPr lang="en-US" sz="3100" dirty="0"/>
              <a:t>In the morning of 28 April, radiation levels set off alarms at a Power Plant in Sweden, over 1,000 km from the Chernobyl Plant. This was reported to the  Swedish Radiation Safety Authority, which determined that the radiation had originated elsewhere. That day, the Swedish government contacted the Soviet government to inquire about whether there had been a nuclear accident in the Soviet Union. </a:t>
            </a:r>
          </a:p>
          <a:p>
            <a:r>
              <a:rPr lang="en-US" sz="3100" dirty="0">
                <a:solidFill>
                  <a:schemeClr val="accent1">
                    <a:lumMod val="75000"/>
                  </a:schemeClr>
                </a:solidFill>
              </a:rPr>
              <a:t>The Soviets initially denied it, and it was only after the Swedish government said they were about to file an official alert with the International Atomic Energy Agency, that the Soviet government admitted an accident took place at Chernobyl</a:t>
            </a:r>
          </a:p>
          <a:p>
            <a:r>
              <a:rPr lang="en-US" sz="3100" dirty="0"/>
              <a:t>On May 14th, Soviet Union leader Mikhail Gorbachev announced on television that effective measures had been taken to contain the radiation and that there was no risk </a:t>
            </a:r>
          </a:p>
          <a:p>
            <a:r>
              <a:rPr lang="en-US" sz="3100" dirty="0"/>
              <a:t>Despite knowledge of radiation hazards, Ukrainian officials ordered the inhabitants of nearby Kiev to continue with holiday festivities, and later studies found that thousands of children in Ukraine showed early stages of thyroid cancer.</a:t>
            </a:r>
          </a:p>
          <a:p>
            <a:pPr marL="0" indent="0">
              <a:buNone/>
            </a:pPr>
            <a:r>
              <a:rPr lang="en-US" sz="3100" b="1" dirty="0">
                <a:solidFill>
                  <a:srgbClr val="C00000"/>
                </a:solidFill>
              </a:rPr>
              <a:t>Disregards for the health, safety and welfare of the people !!!</a:t>
            </a:r>
            <a:endParaRPr lang="en-US" b="1" dirty="0">
              <a:solidFill>
                <a:srgbClr val="C00000"/>
              </a:solidFill>
            </a:endParaRPr>
          </a:p>
        </p:txBody>
      </p:sp>
    </p:spTree>
    <p:extLst>
      <p:ext uri="{BB962C8B-B14F-4D97-AF65-F5344CB8AC3E}">
        <p14:creationId xmlns:p14="http://schemas.microsoft.com/office/powerpoint/2010/main" val="84764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additive="base">
                                        <p:cTn id="2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anim calcmode="lin" valueType="num">
                                      <p:cBhvr>
                                        <p:cTn id="3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7636"/>
            <a:ext cx="10515600" cy="1325563"/>
          </a:xfrm>
        </p:spPr>
        <p:txBody>
          <a:bodyPr/>
          <a:lstStyle/>
          <a:p>
            <a:r>
              <a:rPr lang="en-US" dirty="0"/>
              <a:t>Chernobyl Disaster  </a:t>
            </a:r>
          </a:p>
        </p:txBody>
      </p:sp>
      <p:sp>
        <p:nvSpPr>
          <p:cNvPr id="9" name="Content Placeholder 8"/>
          <p:cNvSpPr>
            <a:spLocks noGrp="1"/>
          </p:cNvSpPr>
          <p:nvPr>
            <p:ph sz="half" idx="1"/>
          </p:nvPr>
        </p:nvSpPr>
        <p:spPr/>
        <p:txBody>
          <a:bodyPr/>
          <a:lstStyle/>
          <a:p>
            <a:endParaRPr lang="en-US" dirty="0"/>
          </a:p>
        </p:txBody>
      </p:sp>
      <p:pic>
        <p:nvPicPr>
          <p:cNvPr id="11" name="Content Placeholder 10"/>
          <p:cNvPicPr>
            <a:picLocks noGrp="1" noChangeAspect="1"/>
          </p:cNvPicPr>
          <p:nvPr>
            <p:ph sz="half" idx="2"/>
          </p:nvPr>
        </p:nvPicPr>
        <p:blipFill>
          <a:blip r:embed="rId2"/>
          <a:stretch>
            <a:fillRect/>
          </a:stretch>
        </p:blipFill>
        <p:spPr>
          <a:xfrm>
            <a:off x="6629401" y="1473199"/>
            <a:ext cx="4486275" cy="2284413"/>
          </a:xfrm>
          <a:prstGeom prst="rect">
            <a:avLst/>
          </a:prstGeom>
        </p:spPr>
      </p:pic>
      <p:pic>
        <p:nvPicPr>
          <p:cNvPr id="4" name="Picture 3"/>
          <p:cNvPicPr>
            <a:picLocks noChangeAspect="1"/>
          </p:cNvPicPr>
          <p:nvPr/>
        </p:nvPicPr>
        <p:blipFill>
          <a:blip r:embed="rId3"/>
          <a:stretch>
            <a:fillRect/>
          </a:stretch>
        </p:blipFill>
        <p:spPr>
          <a:xfrm>
            <a:off x="838200" y="1473199"/>
            <a:ext cx="5181599" cy="4941889"/>
          </a:xfrm>
          <a:prstGeom prst="rect">
            <a:avLst/>
          </a:prstGeom>
        </p:spPr>
      </p:pic>
      <p:pic>
        <p:nvPicPr>
          <p:cNvPr id="12" name="Picture 11"/>
          <p:cNvPicPr>
            <a:picLocks noChangeAspect="1"/>
          </p:cNvPicPr>
          <p:nvPr/>
        </p:nvPicPr>
        <p:blipFill>
          <a:blip r:embed="rId4"/>
          <a:stretch>
            <a:fillRect/>
          </a:stretch>
        </p:blipFill>
        <p:spPr>
          <a:xfrm>
            <a:off x="6629400" y="3941761"/>
            <a:ext cx="4486275" cy="2235202"/>
          </a:xfrm>
          <a:prstGeom prst="rect">
            <a:avLst/>
          </a:prstGeom>
        </p:spPr>
      </p:pic>
    </p:spTree>
    <p:extLst>
      <p:ext uri="{BB962C8B-B14F-4D97-AF65-F5344CB8AC3E}">
        <p14:creationId xmlns:p14="http://schemas.microsoft.com/office/powerpoint/2010/main" val="1807160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85813"/>
          </a:xfrm>
        </p:spPr>
        <p:txBody>
          <a:bodyPr/>
          <a:lstStyle/>
          <a:p>
            <a:r>
              <a:rPr lang="en-US" dirty="0"/>
              <a:t>ACKNOWLEDGEMENT - Chernobyl</a:t>
            </a:r>
          </a:p>
        </p:txBody>
      </p:sp>
      <p:sp>
        <p:nvSpPr>
          <p:cNvPr id="3" name="Content Placeholder 2"/>
          <p:cNvSpPr>
            <a:spLocks noGrp="1"/>
          </p:cNvSpPr>
          <p:nvPr>
            <p:ph idx="1"/>
          </p:nvPr>
        </p:nvSpPr>
        <p:spPr>
          <a:xfrm>
            <a:off x="838200" y="1042988"/>
            <a:ext cx="10515600" cy="5133975"/>
          </a:xfrm>
        </p:spPr>
        <p:txBody>
          <a:bodyPr/>
          <a:lstStyle/>
          <a:p>
            <a:r>
              <a:rPr lang="en-US" dirty="0">
                <a:hlinkClick r:id="rId2"/>
              </a:rPr>
              <a:t>https://www.britannica.com/event/Chernobyl-disaster/</a:t>
            </a:r>
            <a:endParaRPr lang="en-US" dirty="0"/>
          </a:p>
          <a:p>
            <a:r>
              <a:rPr lang="en-US" dirty="0">
                <a:hlinkClick r:id="rId3"/>
              </a:rPr>
              <a:t>https://www.tutorialspoint.com/engineering_ethics/engineering_ethics_chernobyls_case_study.htm</a:t>
            </a:r>
            <a:endParaRPr lang="en-US" dirty="0"/>
          </a:p>
          <a:p>
            <a:r>
              <a:rPr lang="en-US" dirty="0">
                <a:hlinkClick r:id="rId4"/>
              </a:rPr>
              <a:t>https://en.wikibooks.org/wiki/Professionalism/Chernobyl_Disaster</a:t>
            </a:r>
            <a:endParaRPr lang="en-US" dirty="0"/>
          </a:p>
          <a:p>
            <a:r>
              <a:rPr lang="en-US" dirty="0"/>
              <a:t>https://www.pinterest.com/pin/357473289158437696/</a:t>
            </a:r>
          </a:p>
        </p:txBody>
      </p:sp>
    </p:spTree>
    <p:extLst>
      <p:ext uri="{BB962C8B-B14F-4D97-AF65-F5344CB8AC3E}">
        <p14:creationId xmlns:p14="http://schemas.microsoft.com/office/powerpoint/2010/main" val="1737191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b="1" dirty="0"/>
              <a:t>St. Francis Dam disaster California 1928</a:t>
            </a:r>
            <a:br>
              <a:rPr lang="en-US" b="1" dirty="0"/>
            </a:br>
            <a:endParaRPr lang="en-US" b="1" dirty="0"/>
          </a:p>
        </p:txBody>
      </p:sp>
      <p:pic>
        <p:nvPicPr>
          <p:cNvPr id="4" name="Picture 3"/>
          <p:cNvPicPr>
            <a:picLocks noChangeAspect="1"/>
          </p:cNvPicPr>
          <p:nvPr/>
        </p:nvPicPr>
        <p:blipFill>
          <a:blip r:embed="rId2"/>
          <a:stretch>
            <a:fillRect/>
          </a:stretch>
        </p:blipFill>
        <p:spPr>
          <a:xfrm>
            <a:off x="3729039" y="2986088"/>
            <a:ext cx="5357812" cy="3386137"/>
          </a:xfrm>
          <a:prstGeom prst="rect">
            <a:avLst/>
          </a:prstGeom>
        </p:spPr>
      </p:pic>
      <p:sp>
        <p:nvSpPr>
          <p:cNvPr id="3" name="Subtitle 2"/>
          <p:cNvSpPr>
            <a:spLocks noGrp="1"/>
          </p:cNvSpPr>
          <p:nvPr>
            <p:ph type="subTitle" idx="1"/>
          </p:nvPr>
        </p:nvSpPr>
        <p:spPr>
          <a:xfrm>
            <a:off x="1524000" y="3602037"/>
            <a:ext cx="9144000" cy="798513"/>
          </a:xfrm>
        </p:spPr>
        <p:txBody>
          <a:bodyPr/>
          <a:lstStyle/>
          <a:p>
            <a:endParaRPr lang="en-US" dirty="0"/>
          </a:p>
        </p:txBody>
      </p:sp>
    </p:spTree>
    <p:extLst>
      <p:ext uri="{BB962C8B-B14F-4D97-AF65-F5344CB8AC3E}">
        <p14:creationId xmlns:p14="http://schemas.microsoft.com/office/powerpoint/2010/main" val="1838620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
            <a:ext cx="10515600" cy="1182686"/>
          </a:xfrm>
        </p:spPr>
        <p:txBody>
          <a:bodyPr/>
          <a:lstStyle/>
          <a:p>
            <a:r>
              <a:rPr lang="en-US" dirty="0"/>
              <a:t>St. Francis Dam disaster </a:t>
            </a:r>
          </a:p>
        </p:txBody>
      </p:sp>
      <p:sp>
        <p:nvSpPr>
          <p:cNvPr id="5" name="Content Placeholder 4"/>
          <p:cNvSpPr>
            <a:spLocks noGrp="1"/>
          </p:cNvSpPr>
          <p:nvPr>
            <p:ph idx="1"/>
          </p:nvPr>
        </p:nvSpPr>
        <p:spPr>
          <a:xfrm>
            <a:off x="838200" y="1239836"/>
            <a:ext cx="10515600" cy="5403851"/>
          </a:xfrm>
        </p:spPr>
        <p:txBody>
          <a:bodyPr>
            <a:normAutofit fontScale="92500" lnSpcReduction="20000"/>
          </a:bodyPr>
          <a:lstStyle/>
          <a:p>
            <a:r>
              <a:rPr lang="en-US" dirty="0"/>
              <a:t>St. Francis Dam disaster, catastrophic dam failure in California on March 12, 1928, that was one of the worst civil engineering failures in American history. The ensuing flood killed hundreds and swept away thousands of acres of fertile land. </a:t>
            </a:r>
          </a:p>
          <a:p>
            <a:r>
              <a:rPr lang="en-US" dirty="0"/>
              <a:t>The St. Francis Dam was a curved concrete gravity dam constructed between 1924 and 1926 in order to provide a storage reservoir for the Los Angeles Aqueduct system. It was only the second concrete dam of nine dams built by the Los Angeles Bureau of Waterworks &amp; Supply starting in 1921. </a:t>
            </a:r>
          </a:p>
          <a:p>
            <a:r>
              <a:rPr lang="en-US" dirty="0"/>
              <a:t>While the dam’s upstream face exhibited a nearly vertical profile, the downstream side was equipped with a stair step design that resulted in base and crest thicknesses of 175 and 16 feet, respectively. The main structure reached a height of 205 feet and spanned 700 feet along its curvilinear crest. </a:t>
            </a:r>
          </a:p>
          <a:p>
            <a:r>
              <a:rPr lang="en-US" dirty="0"/>
              <a:t>The design and construction of the St. Francis Dam was executed solely by the Los Angeles Bureau of Waterworks &amp; Supply under the supervision of the organization’s chief engineer William Mulholland. </a:t>
            </a:r>
          </a:p>
        </p:txBody>
      </p:sp>
    </p:spTree>
    <p:extLst>
      <p:ext uri="{BB962C8B-B14F-4D97-AF65-F5344CB8AC3E}">
        <p14:creationId xmlns:p14="http://schemas.microsoft.com/office/powerpoint/2010/main" val="104675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 calcmode="lin" valueType="num">
                                      <p:cBhvr additive="base">
                                        <p:cTn id="14"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 calcmode="lin" valueType="num">
                                      <p:cBhvr additive="base">
                                        <p:cTn id="20"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 calcmode="lin" valueType="num">
                                      <p:cBhvr additive="base">
                                        <p:cTn id="26"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6"/>
            <a:ext cx="10515600" cy="1049338"/>
          </a:xfrm>
        </p:spPr>
        <p:txBody>
          <a:bodyPr/>
          <a:lstStyle/>
          <a:p>
            <a:r>
              <a:rPr lang="en-US" dirty="0"/>
              <a:t>St. Francis Dam disaster</a:t>
            </a:r>
          </a:p>
        </p:txBody>
      </p:sp>
      <p:sp>
        <p:nvSpPr>
          <p:cNvPr id="3" name="Content Placeholder 2"/>
          <p:cNvSpPr>
            <a:spLocks noGrp="1"/>
          </p:cNvSpPr>
          <p:nvPr>
            <p:ph idx="1"/>
          </p:nvPr>
        </p:nvSpPr>
        <p:spPr>
          <a:xfrm>
            <a:off x="838200" y="957264"/>
            <a:ext cx="10515600" cy="5295902"/>
          </a:xfrm>
        </p:spPr>
        <p:txBody>
          <a:bodyPr/>
          <a:lstStyle/>
          <a:p>
            <a:r>
              <a:rPr lang="en-US" dirty="0"/>
              <a:t>The 1928 failure of the dam was attributed to a series of human errors and poor engineering judgment. </a:t>
            </a:r>
          </a:p>
          <a:p>
            <a:r>
              <a:rPr lang="en-US" dirty="0"/>
              <a:t>Due to the tremendous loss of life and property damage estimated to be $7 million, some consider the failure of the St. Francis Dam to be the </a:t>
            </a:r>
            <a:r>
              <a:rPr lang="en-US" b="1" dirty="0">
                <a:solidFill>
                  <a:schemeClr val="accent1">
                    <a:lumMod val="75000"/>
                  </a:schemeClr>
                </a:solidFill>
              </a:rPr>
              <a:t>“worst American civil engineering disaster of the 20</a:t>
            </a:r>
            <a:r>
              <a:rPr lang="en-US" b="1" baseline="30000" dirty="0">
                <a:solidFill>
                  <a:schemeClr val="accent1">
                    <a:lumMod val="75000"/>
                  </a:schemeClr>
                </a:solidFill>
              </a:rPr>
              <a:t>th</a:t>
            </a:r>
            <a:r>
              <a:rPr lang="en-US" b="1" dirty="0">
                <a:solidFill>
                  <a:schemeClr val="accent1">
                    <a:lumMod val="75000"/>
                  </a:schemeClr>
                </a:solidFill>
              </a:rPr>
              <a:t> centaury”</a:t>
            </a:r>
            <a:r>
              <a:rPr lang="en-US" dirty="0"/>
              <a:t>.</a:t>
            </a:r>
          </a:p>
          <a:p>
            <a:endParaRPr lang="en-US" dirty="0"/>
          </a:p>
          <a:p>
            <a:endParaRPr lang="en-US" dirty="0"/>
          </a:p>
        </p:txBody>
      </p:sp>
      <p:pic>
        <p:nvPicPr>
          <p:cNvPr id="5" name="Picture 4"/>
          <p:cNvPicPr>
            <a:picLocks noChangeAspect="1"/>
          </p:cNvPicPr>
          <p:nvPr/>
        </p:nvPicPr>
        <p:blipFill>
          <a:blip r:embed="rId2"/>
          <a:stretch>
            <a:fillRect/>
          </a:stretch>
        </p:blipFill>
        <p:spPr>
          <a:xfrm>
            <a:off x="1466849" y="3388518"/>
            <a:ext cx="4205288" cy="2705100"/>
          </a:xfrm>
          <a:prstGeom prst="rect">
            <a:avLst/>
          </a:prstGeom>
        </p:spPr>
      </p:pic>
      <p:pic>
        <p:nvPicPr>
          <p:cNvPr id="6" name="Picture 5"/>
          <p:cNvPicPr>
            <a:picLocks noChangeAspect="1"/>
          </p:cNvPicPr>
          <p:nvPr/>
        </p:nvPicPr>
        <p:blipFill>
          <a:blip r:embed="rId3"/>
          <a:stretch>
            <a:fillRect/>
          </a:stretch>
        </p:blipFill>
        <p:spPr>
          <a:xfrm>
            <a:off x="7015163" y="3388517"/>
            <a:ext cx="4214812" cy="2705100"/>
          </a:xfrm>
          <a:prstGeom prst="rect">
            <a:avLst/>
          </a:prstGeom>
        </p:spPr>
      </p:pic>
      <p:sp>
        <p:nvSpPr>
          <p:cNvPr id="8" name="TextBox 7"/>
          <p:cNvSpPr txBox="1"/>
          <p:nvPr/>
        </p:nvSpPr>
        <p:spPr>
          <a:xfrm>
            <a:off x="1812130" y="6210301"/>
            <a:ext cx="3514725" cy="400110"/>
          </a:xfrm>
          <a:prstGeom prst="rect">
            <a:avLst/>
          </a:prstGeom>
          <a:noFill/>
        </p:spPr>
        <p:txBody>
          <a:bodyPr wrap="square" rtlCol="0">
            <a:spAutoFit/>
          </a:bodyPr>
          <a:lstStyle/>
          <a:p>
            <a:r>
              <a:rPr lang="en-US" sz="2000" dirty="0"/>
              <a:t>Embankment Dam</a:t>
            </a:r>
          </a:p>
        </p:txBody>
      </p:sp>
      <p:sp>
        <p:nvSpPr>
          <p:cNvPr id="9" name="TextBox 8"/>
          <p:cNvSpPr txBox="1"/>
          <p:nvPr/>
        </p:nvSpPr>
        <p:spPr>
          <a:xfrm>
            <a:off x="8315325" y="6176964"/>
            <a:ext cx="2914650" cy="400110"/>
          </a:xfrm>
          <a:prstGeom prst="rect">
            <a:avLst/>
          </a:prstGeom>
          <a:noFill/>
        </p:spPr>
        <p:txBody>
          <a:bodyPr wrap="square" rtlCol="0">
            <a:spAutoFit/>
          </a:bodyPr>
          <a:lstStyle/>
          <a:p>
            <a:r>
              <a:rPr lang="en-US" sz="2000" dirty="0"/>
              <a:t>Gravity Dam</a:t>
            </a:r>
          </a:p>
        </p:txBody>
      </p:sp>
    </p:spTree>
    <p:extLst>
      <p:ext uri="{BB962C8B-B14F-4D97-AF65-F5344CB8AC3E}">
        <p14:creationId xmlns:p14="http://schemas.microsoft.com/office/powerpoint/2010/main" val="209707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028700"/>
          </a:xfrm>
        </p:spPr>
        <p:txBody>
          <a:bodyPr/>
          <a:lstStyle/>
          <a:p>
            <a:r>
              <a:rPr lang="en-US" dirty="0"/>
              <a:t>St. Francis Dam disaster</a:t>
            </a:r>
          </a:p>
        </p:txBody>
      </p:sp>
      <p:sp>
        <p:nvSpPr>
          <p:cNvPr id="3" name="Content Placeholder 2"/>
          <p:cNvSpPr>
            <a:spLocks noGrp="1"/>
          </p:cNvSpPr>
          <p:nvPr>
            <p:ph idx="1"/>
          </p:nvPr>
        </p:nvSpPr>
        <p:spPr>
          <a:xfrm>
            <a:off x="709613" y="885826"/>
            <a:ext cx="10515600" cy="5829299"/>
          </a:xfrm>
        </p:spPr>
        <p:txBody>
          <a:bodyPr>
            <a:normAutofit fontScale="85000" lnSpcReduction="20000"/>
          </a:bodyPr>
          <a:lstStyle/>
          <a:p>
            <a:r>
              <a:rPr lang="en-US" dirty="0"/>
              <a:t>William Mulholland was a “self-taught” engineer who had achieved national recognition and admiration between 1906 and 1913 when he orchestrated the design and construction of the Los Angeles-Owens River Aqueduct, the longest water conveyance system at the time. </a:t>
            </a:r>
          </a:p>
          <a:p>
            <a:r>
              <a:rPr lang="en-US" dirty="0"/>
              <a:t>In addition, during his time as a supervising engineer, Mulholland had overseen the completion of numerous embankment dams.</a:t>
            </a:r>
          </a:p>
          <a:p>
            <a:r>
              <a:rPr lang="en-US" dirty="0"/>
              <a:t>Mulholland’s experience in concrete dam design, however, was lacking. Prior to the design and construction of the St. Francis Dam, he had only participated in the design of one other concrete gravity dam, the Mulholland Dam, which was named in his honor.</a:t>
            </a:r>
          </a:p>
          <a:p>
            <a:r>
              <a:rPr lang="en-US" dirty="0"/>
              <a:t>This was a curved concrete gravity dam of similar height, constructed between 1923 and 1925. </a:t>
            </a:r>
          </a:p>
          <a:p>
            <a:pPr marL="0" indent="0">
              <a:buNone/>
            </a:pPr>
            <a:endParaRPr lang="en-US" dirty="0"/>
          </a:p>
          <a:p>
            <a:pPr marL="0" indent="0">
              <a:lnSpc>
                <a:spcPct val="120000"/>
              </a:lnSpc>
              <a:spcBef>
                <a:spcPts val="0"/>
              </a:spcBef>
              <a:buNone/>
            </a:pPr>
            <a:r>
              <a:rPr lang="en-US" dirty="0"/>
              <a:t>Although his experience resided primarily in the </a:t>
            </a:r>
          </a:p>
          <a:p>
            <a:pPr marL="0" indent="0">
              <a:lnSpc>
                <a:spcPct val="120000"/>
              </a:lnSpc>
              <a:spcBef>
                <a:spcPts val="0"/>
              </a:spcBef>
              <a:buNone/>
            </a:pPr>
            <a:r>
              <a:rPr lang="en-US" dirty="0"/>
              <a:t>design of embankment dams, Mulholland proposed </a:t>
            </a:r>
          </a:p>
          <a:p>
            <a:pPr marL="0" indent="0">
              <a:lnSpc>
                <a:spcPct val="120000"/>
              </a:lnSpc>
              <a:spcBef>
                <a:spcPts val="0"/>
              </a:spcBef>
              <a:buNone/>
            </a:pPr>
            <a:r>
              <a:rPr lang="en-US" dirty="0"/>
              <a:t>that a concrete gravity dam would be the proper </a:t>
            </a:r>
          </a:p>
          <a:p>
            <a:pPr marL="0" indent="0">
              <a:lnSpc>
                <a:spcPct val="120000"/>
              </a:lnSpc>
              <a:spcBef>
                <a:spcPts val="0"/>
              </a:spcBef>
              <a:buNone/>
            </a:pPr>
            <a:r>
              <a:rPr lang="en-US" dirty="0"/>
              <a:t>structure for the canyon terrain across which </a:t>
            </a:r>
          </a:p>
          <a:p>
            <a:pPr marL="0" indent="0">
              <a:lnSpc>
                <a:spcPct val="120000"/>
              </a:lnSpc>
              <a:spcBef>
                <a:spcPts val="0"/>
              </a:spcBef>
              <a:buNone/>
            </a:pPr>
            <a:r>
              <a:rPr lang="en-US" dirty="0"/>
              <a:t>St. Francis would be built.</a:t>
            </a:r>
          </a:p>
        </p:txBody>
      </p:sp>
      <p:pic>
        <p:nvPicPr>
          <p:cNvPr id="4" name="Picture 3"/>
          <p:cNvPicPr>
            <a:picLocks noChangeAspect="1"/>
          </p:cNvPicPr>
          <p:nvPr/>
        </p:nvPicPr>
        <p:blipFill>
          <a:blip r:embed="rId2"/>
          <a:stretch>
            <a:fillRect/>
          </a:stretch>
        </p:blipFill>
        <p:spPr>
          <a:xfrm>
            <a:off x="7600950" y="4271963"/>
            <a:ext cx="3171825" cy="2271711"/>
          </a:xfrm>
          <a:prstGeom prst="rect">
            <a:avLst/>
          </a:prstGeom>
        </p:spPr>
      </p:pic>
    </p:spTree>
    <p:extLst>
      <p:ext uri="{BB962C8B-B14F-4D97-AF65-F5344CB8AC3E}">
        <p14:creationId xmlns:p14="http://schemas.microsoft.com/office/powerpoint/2010/main" val="369668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1000"/>
                                        <p:tgtEl>
                                          <p:spTgt spid="3">
                                            <p:txEl>
                                              <p:pRg st="8" end="8"/>
                                            </p:txEl>
                                          </p:spTgt>
                                        </p:tgtEl>
                                      </p:cBhvr>
                                    </p:animEffect>
                                    <p:anim calcmode="lin" valueType="num">
                                      <p:cBhvr>
                                        <p:cTn id="4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1000"/>
                                        <p:tgtEl>
                                          <p:spTgt spid="3">
                                            <p:txEl>
                                              <p:pRg st="9" end="9"/>
                                            </p:txEl>
                                          </p:spTgt>
                                        </p:tgtEl>
                                      </p:cBhvr>
                                    </p:animEffect>
                                    <p:anim calcmode="lin" valueType="num">
                                      <p:cBhvr>
                                        <p:cTn id="5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85825"/>
          </a:xfrm>
        </p:spPr>
        <p:txBody>
          <a:bodyPr/>
          <a:lstStyle/>
          <a:p>
            <a:r>
              <a:rPr lang="en-US" dirty="0"/>
              <a:t>St. Francis Dam disaster</a:t>
            </a:r>
          </a:p>
        </p:txBody>
      </p:sp>
      <p:sp>
        <p:nvSpPr>
          <p:cNvPr id="3" name="Content Placeholder 2"/>
          <p:cNvSpPr>
            <a:spLocks noGrp="1"/>
          </p:cNvSpPr>
          <p:nvPr>
            <p:ph idx="1"/>
          </p:nvPr>
        </p:nvSpPr>
        <p:spPr>
          <a:xfrm>
            <a:off x="838200" y="885824"/>
            <a:ext cx="10515600" cy="5686425"/>
          </a:xfrm>
        </p:spPr>
        <p:txBody>
          <a:bodyPr>
            <a:normAutofit fontScale="92500" lnSpcReduction="20000"/>
          </a:bodyPr>
          <a:lstStyle/>
          <a:p>
            <a:r>
              <a:rPr lang="en-US" dirty="0"/>
              <a:t>Multiple instances of poor judgment by Mulholland and several of his subordinates significantly contributed to the cause of the failure of St. Francis Dam. </a:t>
            </a:r>
          </a:p>
          <a:p>
            <a:r>
              <a:rPr lang="en-US" dirty="0"/>
              <a:t>Plans for the dam were based upon those previously prepared by Mulholland for the Mulholland Dam with little regard for site-specific investigations. </a:t>
            </a:r>
          </a:p>
          <a:p>
            <a:r>
              <a:rPr lang="en-US" dirty="0"/>
              <a:t>When these plans were finalized and after construction began, </a:t>
            </a:r>
            <a:r>
              <a:rPr lang="en-US" dirty="0">
                <a:solidFill>
                  <a:srgbClr val="0070C0"/>
                </a:solidFill>
              </a:rPr>
              <a:t>the height of the dam was raised by ten feet on two separate occasions</a:t>
            </a:r>
            <a:r>
              <a:rPr lang="en-US" dirty="0"/>
              <a:t> in order to provide additional reservoir storage needed to sustain the growing community surrounding the dam. </a:t>
            </a:r>
          </a:p>
          <a:p>
            <a:r>
              <a:rPr lang="en-US" dirty="0"/>
              <a:t>Although these modifications increased the dam’s height by twenty feet, no changes were made to its base width. As a result, </a:t>
            </a:r>
            <a:r>
              <a:rPr lang="en-US" b="1" dirty="0">
                <a:solidFill>
                  <a:srgbClr val="FF0000"/>
                </a:solidFill>
              </a:rPr>
              <a:t>the intended safety margin for structural stability decreased significantly. </a:t>
            </a:r>
          </a:p>
          <a:p>
            <a:r>
              <a:rPr lang="en-US" dirty="0"/>
              <a:t>Mulholland’s team recognized this effect, however the engineering analysis, acquiring of additional materials, and extended construction time to properly mitigate the height increase were </a:t>
            </a:r>
            <a:r>
              <a:rPr lang="en-US" dirty="0">
                <a:solidFill>
                  <a:srgbClr val="0070C0"/>
                </a:solidFill>
              </a:rPr>
              <a:t>considered to be too costly to the project and to those stakeholders</a:t>
            </a:r>
            <a:r>
              <a:rPr lang="en-US" dirty="0"/>
              <a:t> who were financially invested in the completion and operation of the dam.</a:t>
            </a:r>
          </a:p>
        </p:txBody>
      </p:sp>
    </p:spTree>
    <p:extLst>
      <p:ext uri="{BB962C8B-B14F-4D97-AF65-F5344CB8AC3E}">
        <p14:creationId xmlns:p14="http://schemas.microsoft.com/office/powerpoint/2010/main" val="176285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St. Francis Dam disaster</a:t>
            </a:r>
          </a:p>
        </p:txBody>
      </p:sp>
      <p:sp>
        <p:nvSpPr>
          <p:cNvPr id="3" name="Content Placeholder 2"/>
          <p:cNvSpPr>
            <a:spLocks noGrp="1"/>
          </p:cNvSpPr>
          <p:nvPr>
            <p:ph idx="1"/>
          </p:nvPr>
        </p:nvSpPr>
        <p:spPr>
          <a:xfrm>
            <a:off x="838200" y="1200150"/>
            <a:ext cx="10515600" cy="4976813"/>
          </a:xfrm>
        </p:spPr>
        <p:txBody>
          <a:bodyPr>
            <a:normAutofit fontScale="92500" lnSpcReduction="10000"/>
          </a:bodyPr>
          <a:lstStyle/>
          <a:p>
            <a:r>
              <a:rPr lang="en-US" dirty="0"/>
              <a:t>When investigating the cause of failure, it was clear that the proposed St. Francis Dam design had not being reviewed by any independent party. </a:t>
            </a:r>
          </a:p>
          <a:p>
            <a:r>
              <a:rPr lang="en-US" dirty="0"/>
              <a:t>It was also clear that it was designed to prevent small foundation stresses only and not accommodate full uplift. </a:t>
            </a:r>
          </a:p>
          <a:p>
            <a:r>
              <a:rPr lang="en-US" dirty="0"/>
              <a:t>It is estimated that the design exhibited a safety factor less than one while Mulholland claimed it was designed using a safety factor of four. </a:t>
            </a:r>
          </a:p>
          <a:p>
            <a:r>
              <a:rPr lang="en-US" dirty="0"/>
              <a:t>Recent and more thorough investigations assign the ultimate failure mode to weakening of the left abutment foundation rock due to the saturated condition created by the reservoir which essentially </a:t>
            </a:r>
            <a:r>
              <a:rPr lang="en-US" dirty="0">
                <a:solidFill>
                  <a:srgbClr val="D60093"/>
                </a:solidFill>
              </a:rPr>
              <a:t>re-activated a large paleo-landslide </a:t>
            </a:r>
            <a:r>
              <a:rPr lang="en-US" dirty="0"/>
              <a:t>that combined with a destabilizing uplift force on the main dam caused failure to initiate at the dam’s left end. In quick succession as catastrophic failure was occurring at the left end, the maximum height section tilted and rotated which destabilized the right end of the main dam causing catastrophic failure at the right end as well.</a:t>
            </a:r>
          </a:p>
          <a:p>
            <a:endParaRPr lang="en-US" dirty="0"/>
          </a:p>
        </p:txBody>
      </p:sp>
    </p:spTree>
    <p:extLst>
      <p:ext uri="{BB962C8B-B14F-4D97-AF65-F5344CB8AC3E}">
        <p14:creationId xmlns:p14="http://schemas.microsoft.com/office/powerpoint/2010/main" val="37102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169" y="173040"/>
            <a:ext cx="10515600" cy="614362"/>
          </a:xfrm>
        </p:spPr>
        <p:txBody>
          <a:bodyPr>
            <a:normAutofit fontScale="90000"/>
          </a:bodyPr>
          <a:lstStyle/>
          <a:p>
            <a:r>
              <a:rPr lang="en-US" dirty="0">
                <a:solidFill>
                  <a:schemeClr val="accent5">
                    <a:lumMod val="75000"/>
                  </a:schemeClr>
                </a:solidFill>
              </a:rPr>
              <a:t>Uma </a:t>
            </a:r>
            <a:r>
              <a:rPr lang="en-US" dirty="0" err="1">
                <a:solidFill>
                  <a:schemeClr val="accent5">
                    <a:lumMod val="75000"/>
                  </a:schemeClr>
                </a:solidFill>
              </a:rPr>
              <a:t>Oya</a:t>
            </a:r>
            <a:r>
              <a:rPr lang="en-US" dirty="0">
                <a:solidFill>
                  <a:schemeClr val="accent5">
                    <a:lumMod val="75000"/>
                  </a:schemeClr>
                </a:solidFill>
              </a:rPr>
              <a:t> Project</a:t>
            </a:r>
          </a:p>
        </p:txBody>
      </p:sp>
      <p:sp>
        <p:nvSpPr>
          <p:cNvPr id="5" name="Content Placeholder 4"/>
          <p:cNvSpPr>
            <a:spLocks noGrp="1"/>
          </p:cNvSpPr>
          <p:nvPr>
            <p:ph sz="half" idx="1"/>
          </p:nvPr>
        </p:nvSpPr>
        <p:spPr>
          <a:xfrm>
            <a:off x="276726" y="875506"/>
            <a:ext cx="6530893" cy="5386386"/>
          </a:xfrm>
        </p:spPr>
        <p:txBody>
          <a:bodyPr>
            <a:normAutofit fontScale="70000" lnSpcReduction="20000"/>
          </a:bodyPr>
          <a:lstStyle/>
          <a:p>
            <a:r>
              <a:rPr lang="en-US" sz="4000" b="1" dirty="0">
                <a:solidFill>
                  <a:schemeClr val="accent5">
                    <a:lumMod val="75000"/>
                  </a:schemeClr>
                </a:solidFill>
              </a:rPr>
              <a:t>PUHULPOLA DAM:</a:t>
            </a:r>
          </a:p>
          <a:p>
            <a:r>
              <a:rPr lang="en-US" sz="3100" dirty="0" err="1"/>
              <a:t>Dalgolla</a:t>
            </a:r>
            <a:r>
              <a:rPr lang="en-US" sz="3100" dirty="0"/>
              <a:t> Oya is impounded by the </a:t>
            </a:r>
            <a:r>
              <a:rPr lang="en-US" sz="3100" dirty="0" err="1"/>
              <a:t>Puhulpola</a:t>
            </a:r>
            <a:r>
              <a:rPr lang="en-US" sz="3100" dirty="0"/>
              <a:t> Dam (PD), which is a gravity dam measuring 175 m long and 45 m high. </a:t>
            </a:r>
          </a:p>
          <a:p>
            <a:r>
              <a:rPr lang="en-US" sz="3100" dirty="0"/>
              <a:t>The damming of this river creates the </a:t>
            </a:r>
            <a:r>
              <a:rPr lang="en-US" sz="3100" dirty="0" err="1"/>
              <a:t>Puhulpola</a:t>
            </a:r>
            <a:r>
              <a:rPr lang="en-US" sz="3100" dirty="0"/>
              <a:t> Reservoir - gross storage of 634,826 m</a:t>
            </a:r>
            <a:r>
              <a:rPr lang="en-US" sz="3100" baseline="30000" dirty="0"/>
              <a:t>3</a:t>
            </a:r>
            <a:r>
              <a:rPr lang="en-US" sz="3100" dirty="0"/>
              <a:t>. </a:t>
            </a:r>
          </a:p>
          <a:p>
            <a:r>
              <a:rPr lang="en-US" sz="3100" dirty="0"/>
              <a:t>The dam consists of three chute spillways, allowing a combined discharge of up to 2,828 m</a:t>
            </a:r>
            <a:r>
              <a:rPr lang="en-US" sz="3100" baseline="30000" dirty="0"/>
              <a:t>3</a:t>
            </a:r>
            <a:r>
              <a:rPr lang="en-US" sz="3100" dirty="0"/>
              <a:t>/s.</a:t>
            </a:r>
          </a:p>
          <a:p>
            <a:r>
              <a:rPr lang="en-US" sz="3100" dirty="0"/>
              <a:t>Water from the </a:t>
            </a:r>
            <a:r>
              <a:rPr lang="en-US" sz="3100" dirty="0" err="1"/>
              <a:t>Puhulpola</a:t>
            </a:r>
            <a:r>
              <a:rPr lang="en-US" sz="3100" dirty="0"/>
              <a:t> Reservoir is </a:t>
            </a:r>
            <a:r>
              <a:rPr lang="en-US" sz="3100" dirty="0" err="1"/>
              <a:t>channelled</a:t>
            </a:r>
            <a:r>
              <a:rPr lang="en-US" sz="3100" dirty="0"/>
              <a:t> to the </a:t>
            </a:r>
            <a:r>
              <a:rPr lang="en-US" sz="3100" dirty="0" err="1"/>
              <a:t>Dyraaba</a:t>
            </a:r>
            <a:r>
              <a:rPr lang="en-US" sz="3100" dirty="0"/>
              <a:t> Dam's reservoir via a 3,975 m  horse-shoe shaped free-flow conveyance tunnel, with a discharge capacity of 15 m</a:t>
            </a:r>
            <a:r>
              <a:rPr lang="en-US" sz="3100" baseline="30000" dirty="0"/>
              <a:t>3</a:t>
            </a:r>
            <a:r>
              <a:rPr lang="en-US" sz="3100" dirty="0"/>
              <a:t>/h. </a:t>
            </a:r>
          </a:p>
          <a:p>
            <a:r>
              <a:rPr lang="en-US" sz="3100" dirty="0"/>
              <a:t>Construction of the tunnel was completed on 14 January 2017.</a:t>
            </a:r>
          </a:p>
          <a:p>
            <a:r>
              <a:rPr lang="en-US" sz="3100" dirty="0"/>
              <a:t> To build the tunnel, a drill-and-blast excavation method was used to displace approximately 55,000 m</a:t>
            </a:r>
            <a:r>
              <a:rPr lang="en-US" sz="3100" baseline="30000" dirty="0"/>
              <a:t>3</a:t>
            </a:r>
            <a:r>
              <a:rPr lang="en-US" sz="3100" dirty="0"/>
              <a:t> of earth.</a:t>
            </a:r>
          </a:p>
        </p:txBody>
      </p:sp>
      <p:sp>
        <p:nvSpPr>
          <p:cNvPr id="6" name="Content Placeholder 5"/>
          <p:cNvSpPr>
            <a:spLocks noGrp="1"/>
          </p:cNvSpPr>
          <p:nvPr>
            <p:ph sz="half" idx="2"/>
          </p:nvPr>
        </p:nvSpPr>
        <p:spPr>
          <a:xfrm>
            <a:off x="7172325" y="1234282"/>
            <a:ext cx="4724400" cy="5027610"/>
          </a:xfrm>
        </p:spPr>
        <p:txBody>
          <a:bodyPr>
            <a:normAutofit fontScale="70000" lnSpcReduction="20000"/>
          </a:bodyPr>
          <a:lstStyle/>
          <a:p>
            <a:endParaRPr lang="en-US" dirty="0"/>
          </a:p>
        </p:txBody>
      </p:sp>
      <p:pic>
        <p:nvPicPr>
          <p:cNvPr id="4" name="Picture 3"/>
          <p:cNvPicPr>
            <a:picLocks noChangeAspect="1"/>
          </p:cNvPicPr>
          <p:nvPr/>
        </p:nvPicPr>
        <p:blipFill>
          <a:blip r:embed="rId3"/>
          <a:stretch>
            <a:fillRect/>
          </a:stretch>
        </p:blipFill>
        <p:spPr>
          <a:xfrm>
            <a:off x="7172325" y="1268572"/>
            <a:ext cx="4724400" cy="3800475"/>
          </a:xfrm>
          <a:prstGeom prst="rect">
            <a:avLst/>
          </a:prstGeom>
        </p:spPr>
      </p:pic>
    </p:spTree>
    <p:extLst>
      <p:ext uri="{BB962C8B-B14F-4D97-AF65-F5344CB8AC3E}">
        <p14:creationId xmlns:p14="http://schemas.microsoft.com/office/powerpoint/2010/main" val="2175628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St. Francis Dam disaster</a:t>
            </a:r>
          </a:p>
        </p:txBody>
      </p:sp>
      <p:sp>
        <p:nvSpPr>
          <p:cNvPr id="3" name="Content Placeholder 2"/>
          <p:cNvSpPr>
            <a:spLocks noGrp="1"/>
          </p:cNvSpPr>
          <p:nvPr>
            <p:ph idx="1"/>
          </p:nvPr>
        </p:nvSpPr>
        <p:spPr>
          <a:xfrm>
            <a:off x="838200" y="1157288"/>
            <a:ext cx="10515600" cy="5229225"/>
          </a:xfrm>
        </p:spPr>
        <p:txBody>
          <a:bodyPr>
            <a:normAutofit lnSpcReduction="10000"/>
          </a:bodyPr>
          <a:lstStyle/>
          <a:p>
            <a:r>
              <a:rPr lang="en-US" dirty="0"/>
              <a:t>Several cracks and leaks were observed in the dam and its abutments, but Mulholland dismissed these as normal. After the reservoir was filled to capacity for the first time on March 7, 1928, he inspected the dam and proclaimed it safe. </a:t>
            </a:r>
          </a:p>
          <a:p>
            <a:r>
              <a:rPr lang="en-US" dirty="0"/>
              <a:t>Just before midnight on March 12, however, the dam’s massive concrete wall collapsed, sending billions of gallons of water rushing down the canyon toward the Pacific Ocean. </a:t>
            </a:r>
          </a:p>
          <a:p>
            <a:r>
              <a:rPr lang="en-US" dirty="0"/>
              <a:t>During post-disaster investigations, </a:t>
            </a:r>
          </a:p>
          <a:p>
            <a:pPr lvl="1"/>
            <a:r>
              <a:rPr lang="en-US" dirty="0"/>
              <a:t>a construction photo clearly shows a ‘chopped’ downstream toe, beginning at Elevation 1650.  This suggests that the base was ~152 </a:t>
            </a:r>
            <a:r>
              <a:rPr lang="en-US" dirty="0" err="1"/>
              <a:t>ft</a:t>
            </a:r>
            <a:r>
              <a:rPr lang="en-US" dirty="0"/>
              <a:t> wide instead of the 176 feet shown on the original design section given for the Inquiry.</a:t>
            </a:r>
          </a:p>
          <a:p>
            <a:pPr lvl="1"/>
            <a:r>
              <a:rPr lang="en-US" dirty="0"/>
              <a:t>No cores or tests of the foundation rock were undertaken </a:t>
            </a:r>
          </a:p>
          <a:p>
            <a:pPr lvl="1"/>
            <a:r>
              <a:rPr lang="en-US" dirty="0"/>
              <a:t>No formal calculations were made  </a:t>
            </a:r>
          </a:p>
        </p:txBody>
      </p:sp>
    </p:spTree>
    <p:extLst>
      <p:ext uri="{BB962C8B-B14F-4D97-AF65-F5344CB8AC3E}">
        <p14:creationId xmlns:p14="http://schemas.microsoft.com/office/powerpoint/2010/main" val="2725883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down)">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0515600" cy="1325563"/>
          </a:xfrm>
        </p:spPr>
        <p:txBody>
          <a:bodyPr/>
          <a:lstStyle/>
          <a:p>
            <a:r>
              <a:rPr lang="en-US" dirty="0"/>
              <a:t>St. Francis Dam disaster</a:t>
            </a:r>
          </a:p>
        </p:txBody>
      </p:sp>
      <p:pic>
        <p:nvPicPr>
          <p:cNvPr id="8" name="Content Placeholder 7"/>
          <p:cNvPicPr>
            <a:picLocks noGrp="1" noChangeAspect="1"/>
          </p:cNvPicPr>
          <p:nvPr>
            <p:ph idx="1"/>
          </p:nvPr>
        </p:nvPicPr>
        <p:blipFill>
          <a:blip r:embed="rId2"/>
          <a:stretch>
            <a:fillRect/>
          </a:stretch>
        </p:blipFill>
        <p:spPr>
          <a:xfrm>
            <a:off x="838200" y="1500188"/>
            <a:ext cx="10515600" cy="4857750"/>
          </a:xfrm>
          <a:prstGeom prst="rect">
            <a:avLst/>
          </a:prstGeom>
        </p:spPr>
      </p:pic>
    </p:spTree>
    <p:extLst>
      <p:ext uri="{BB962C8B-B14F-4D97-AF65-F5344CB8AC3E}">
        <p14:creationId xmlns:p14="http://schemas.microsoft.com/office/powerpoint/2010/main" val="1210742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St. Francis Dam disaster</a:t>
            </a:r>
          </a:p>
        </p:txBody>
      </p:sp>
      <p:sp>
        <p:nvSpPr>
          <p:cNvPr id="3" name="Content Placeholder 2"/>
          <p:cNvSpPr>
            <a:spLocks noGrp="1"/>
          </p:cNvSpPr>
          <p:nvPr>
            <p:ph idx="1"/>
          </p:nvPr>
        </p:nvSpPr>
        <p:spPr>
          <a:xfrm>
            <a:off x="838200" y="1111250"/>
            <a:ext cx="10515600" cy="5346700"/>
          </a:xfrm>
        </p:spPr>
        <p:txBody>
          <a:bodyPr>
            <a:normAutofit lnSpcReduction="10000"/>
          </a:bodyPr>
          <a:lstStyle/>
          <a:p>
            <a:r>
              <a:rPr lang="en-US" dirty="0"/>
              <a:t>In the aftermath of the failure, Mulholland took full responsibility for the accident during a hearing stating, “Don’t blame anyone else, you know you can just fasten it on me. If there was human error, I was the human” and he “only envied those who were killed.”</a:t>
            </a:r>
          </a:p>
          <a:p>
            <a:pPr marL="0" indent="0">
              <a:buNone/>
            </a:pPr>
            <a:r>
              <a:rPr lang="en-US" dirty="0"/>
              <a:t> </a:t>
            </a:r>
          </a:p>
          <a:p>
            <a:pPr marL="0" indent="0">
              <a:lnSpc>
                <a:spcPct val="110000"/>
              </a:lnSpc>
              <a:spcBef>
                <a:spcPts val="0"/>
              </a:spcBef>
              <a:buNone/>
            </a:pPr>
            <a:r>
              <a:rPr lang="en-US" dirty="0"/>
              <a:t>He ended his career by stepping down </a:t>
            </a:r>
          </a:p>
          <a:p>
            <a:pPr marL="0" indent="0">
              <a:lnSpc>
                <a:spcPct val="110000"/>
              </a:lnSpc>
              <a:spcBef>
                <a:spcPts val="0"/>
              </a:spcBef>
              <a:buNone/>
            </a:pPr>
            <a:r>
              <a:rPr lang="en-US" dirty="0"/>
              <a:t>as head of the City of Los Angeles Bureau </a:t>
            </a:r>
          </a:p>
          <a:p>
            <a:pPr marL="0" indent="0">
              <a:lnSpc>
                <a:spcPct val="110000"/>
              </a:lnSpc>
              <a:spcBef>
                <a:spcPts val="0"/>
              </a:spcBef>
              <a:buNone/>
            </a:pPr>
            <a:r>
              <a:rPr lang="en-US" dirty="0"/>
              <a:t>of Waterworks &amp; Supply shortly after </a:t>
            </a:r>
          </a:p>
          <a:p>
            <a:pPr marL="0" indent="0">
              <a:lnSpc>
                <a:spcPct val="110000"/>
              </a:lnSpc>
              <a:spcBef>
                <a:spcPts val="0"/>
              </a:spcBef>
              <a:buNone/>
            </a:pPr>
            <a:r>
              <a:rPr lang="en-US" dirty="0"/>
              <a:t>the failure. </a:t>
            </a:r>
          </a:p>
          <a:p>
            <a:pPr marL="0" indent="0">
              <a:lnSpc>
                <a:spcPct val="110000"/>
              </a:lnSpc>
              <a:spcBef>
                <a:spcPts val="0"/>
              </a:spcBef>
              <a:buNone/>
            </a:pPr>
            <a:r>
              <a:rPr lang="en-US" dirty="0"/>
              <a:t>Mulholland was cleared of all charges</a:t>
            </a:r>
          </a:p>
          <a:p>
            <a:pPr marL="0" indent="0">
              <a:lnSpc>
                <a:spcPct val="110000"/>
              </a:lnSpc>
              <a:spcBef>
                <a:spcPts val="0"/>
              </a:spcBef>
              <a:buNone/>
            </a:pPr>
            <a:r>
              <a:rPr lang="en-US" dirty="0"/>
              <a:t>regarding the dam failure; but the </a:t>
            </a:r>
          </a:p>
          <a:p>
            <a:pPr marL="0" indent="0">
              <a:lnSpc>
                <a:spcPct val="110000"/>
              </a:lnSpc>
              <a:spcBef>
                <a:spcPts val="0"/>
              </a:spcBef>
              <a:buNone/>
            </a:pPr>
            <a:r>
              <a:rPr lang="en-US" dirty="0"/>
              <a:t>disaster ruined his reputation and </a:t>
            </a:r>
          </a:p>
          <a:p>
            <a:pPr marL="0" indent="0">
              <a:lnSpc>
                <a:spcPct val="110000"/>
              </a:lnSpc>
              <a:spcBef>
                <a:spcPts val="0"/>
              </a:spcBef>
              <a:buNone/>
            </a:pPr>
            <a:r>
              <a:rPr lang="en-US" dirty="0"/>
              <a:t>ended his career.</a:t>
            </a:r>
          </a:p>
          <a:p>
            <a:endParaRPr lang="en-US" dirty="0"/>
          </a:p>
        </p:txBody>
      </p:sp>
      <p:pic>
        <p:nvPicPr>
          <p:cNvPr id="7" name="Picture 6"/>
          <p:cNvPicPr>
            <a:picLocks noChangeAspect="1"/>
          </p:cNvPicPr>
          <p:nvPr/>
        </p:nvPicPr>
        <p:blipFill>
          <a:blip r:embed="rId2"/>
          <a:stretch>
            <a:fillRect/>
          </a:stretch>
        </p:blipFill>
        <p:spPr>
          <a:xfrm>
            <a:off x="7615237" y="2908300"/>
            <a:ext cx="3738563" cy="3549650"/>
          </a:xfrm>
          <a:prstGeom prst="rect">
            <a:avLst/>
          </a:prstGeom>
        </p:spPr>
      </p:pic>
    </p:spTree>
    <p:extLst>
      <p:ext uri="{BB962C8B-B14F-4D97-AF65-F5344CB8AC3E}">
        <p14:creationId xmlns:p14="http://schemas.microsoft.com/office/powerpoint/2010/main" val="41397448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114424"/>
          </a:xfrm>
        </p:spPr>
        <p:txBody>
          <a:bodyPr/>
          <a:lstStyle/>
          <a:p>
            <a:r>
              <a:rPr lang="en-US" dirty="0"/>
              <a:t>St. Francis Dam disaster – Ethical Issues</a:t>
            </a:r>
          </a:p>
        </p:txBody>
      </p:sp>
      <p:sp>
        <p:nvSpPr>
          <p:cNvPr id="3" name="Content Placeholder 2"/>
          <p:cNvSpPr>
            <a:spLocks noGrp="1"/>
          </p:cNvSpPr>
          <p:nvPr>
            <p:ph idx="1"/>
          </p:nvPr>
        </p:nvSpPr>
        <p:spPr>
          <a:xfrm>
            <a:off x="838200" y="871538"/>
            <a:ext cx="10515600" cy="5800725"/>
          </a:xfrm>
        </p:spPr>
        <p:txBody>
          <a:bodyPr>
            <a:normAutofit/>
          </a:bodyPr>
          <a:lstStyle/>
          <a:p>
            <a:r>
              <a:rPr lang="en-US" dirty="0">
                <a:solidFill>
                  <a:srgbClr val="C00000"/>
                </a:solidFill>
              </a:rPr>
              <a:t>The Dam Designer working beyond his level of competence</a:t>
            </a:r>
          </a:p>
          <a:p>
            <a:pPr lvl="1"/>
            <a:r>
              <a:rPr lang="en-US" dirty="0"/>
              <a:t>Mulholland’s competence was in the design and construction of Embankment Dams, not concrete Gravity Dams</a:t>
            </a:r>
          </a:p>
          <a:p>
            <a:pPr lvl="1"/>
            <a:r>
              <a:rPr lang="en-US" dirty="0"/>
              <a:t>Reusing the design of the one gravity dam he designed and built (Mulholland Dam 7,500 acre </a:t>
            </a:r>
            <a:r>
              <a:rPr lang="en-US" dirty="0" err="1"/>
              <a:t>ft</a:t>
            </a:r>
            <a:r>
              <a:rPr lang="en-US" dirty="0"/>
              <a:t>) for the St Francis Dam (32,000 acre </a:t>
            </a:r>
            <a:r>
              <a:rPr lang="en-US" dirty="0" err="1"/>
              <a:t>ft</a:t>
            </a:r>
            <a:r>
              <a:rPr lang="en-US" dirty="0"/>
              <a:t>), without carrying out detailed site-specific geological investigations.</a:t>
            </a:r>
          </a:p>
          <a:p>
            <a:pPr lvl="2"/>
            <a:r>
              <a:rPr lang="en-US" dirty="0">
                <a:solidFill>
                  <a:schemeClr val="accent5">
                    <a:lumMod val="75000"/>
                  </a:schemeClr>
                </a:solidFill>
              </a:rPr>
              <a:t>The St. Francis Dam was constructed on the site of an ancient landslide (</a:t>
            </a:r>
            <a:r>
              <a:rPr lang="en-US" dirty="0" err="1">
                <a:solidFill>
                  <a:schemeClr val="accent5">
                    <a:lumMod val="75000"/>
                  </a:schemeClr>
                </a:solidFill>
              </a:rPr>
              <a:t>paleolandslide</a:t>
            </a:r>
            <a:r>
              <a:rPr lang="en-US" dirty="0">
                <a:solidFill>
                  <a:schemeClr val="accent5">
                    <a:lumMod val="75000"/>
                  </a:schemeClr>
                </a:solidFill>
              </a:rPr>
              <a:t>) which would have been evident had detailed geological investigations being done.</a:t>
            </a:r>
          </a:p>
          <a:p>
            <a:pPr lvl="1"/>
            <a:r>
              <a:rPr lang="en-US" dirty="0"/>
              <a:t>During construction raising the height of the dam by 20 feet, without changing base width or foundation to cater to additional loading</a:t>
            </a:r>
          </a:p>
          <a:p>
            <a:pPr lvl="1"/>
            <a:r>
              <a:rPr lang="en-US" dirty="0"/>
              <a:t>This  resulted in a decrease in the factor of safety, bringing it down to a dangerous level (SF &lt; 1.0) and increasing the risk of uplift and overturning</a:t>
            </a:r>
          </a:p>
          <a:p>
            <a:pPr lvl="1"/>
            <a:r>
              <a:rPr lang="en-US" dirty="0"/>
              <a:t>When informed of leaks, Mulholland said these were normal and the dam was perfectly safe</a:t>
            </a:r>
          </a:p>
          <a:p>
            <a:pPr lvl="1">
              <a:tabLst>
                <a:tab pos="9544050" algn="l"/>
              </a:tabLst>
            </a:pPr>
            <a:endParaRPr lang="en-US" dirty="0"/>
          </a:p>
        </p:txBody>
      </p:sp>
    </p:spTree>
    <p:extLst>
      <p:ext uri="{BB962C8B-B14F-4D97-AF65-F5344CB8AC3E}">
        <p14:creationId xmlns:p14="http://schemas.microsoft.com/office/powerpoint/2010/main" val="71585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St. Francis Dam disaster – Ethical Issues</a:t>
            </a:r>
          </a:p>
        </p:txBody>
      </p:sp>
      <p:sp>
        <p:nvSpPr>
          <p:cNvPr id="3" name="Content Placeholder 2"/>
          <p:cNvSpPr>
            <a:spLocks noGrp="1"/>
          </p:cNvSpPr>
          <p:nvPr>
            <p:ph idx="1"/>
          </p:nvPr>
        </p:nvSpPr>
        <p:spPr>
          <a:xfrm>
            <a:off x="838199" y="1325563"/>
            <a:ext cx="10806113" cy="5232400"/>
          </a:xfrm>
        </p:spPr>
        <p:txBody>
          <a:bodyPr>
            <a:normAutofit/>
          </a:bodyPr>
          <a:lstStyle/>
          <a:p>
            <a:r>
              <a:rPr lang="en-US" dirty="0">
                <a:solidFill>
                  <a:srgbClr val="C00000"/>
                </a:solidFill>
              </a:rPr>
              <a:t>The failure of the Client (LABWW&amp;S) to have proper procedures in place to ensure integrity of Design and Construction</a:t>
            </a:r>
          </a:p>
          <a:p>
            <a:pPr lvl="1"/>
            <a:r>
              <a:rPr lang="en-US" dirty="0"/>
              <a:t> The reliance on the knowledge and judgement of </a:t>
            </a:r>
            <a:r>
              <a:rPr lang="en-US" b="1" dirty="0"/>
              <a:t>ONE</a:t>
            </a:r>
            <a:r>
              <a:rPr lang="en-US" dirty="0"/>
              <a:t> individual, instead of the Design reviewed by an independent party</a:t>
            </a:r>
          </a:p>
          <a:p>
            <a:pPr marL="457200" lvl="1" indent="0" algn="just">
              <a:buNone/>
            </a:pPr>
            <a:r>
              <a:rPr lang="en-US" i="1" dirty="0">
                <a:solidFill>
                  <a:srgbClr val="D60093"/>
                </a:solidFill>
              </a:rPr>
              <a:t>“A sound policy of public safety and business and engineering judgement demands that the construction and operation of a great dam should never be left to the sole judgement of one man, no matter how eminent, without check by independent expert authority, for no one is free from error, and checking by independent experts will eliminate the effect of human error and insure safety”</a:t>
            </a:r>
          </a:p>
          <a:p>
            <a:pPr marL="457200" lvl="1" indent="0" algn="just">
              <a:buNone/>
            </a:pPr>
            <a:r>
              <a:rPr lang="en-US" i="1" dirty="0"/>
              <a:t>LA Coroner’s Inquiry</a:t>
            </a:r>
          </a:p>
          <a:p>
            <a:pPr marL="457200" lvl="1" indent="0" algn="just">
              <a:buNone/>
            </a:pPr>
            <a:endParaRPr lang="en-US" sz="1050" i="1" dirty="0"/>
          </a:p>
          <a:p>
            <a:pPr lvl="1" algn="just">
              <a:buFont typeface="Wingdings" panose="05000000000000000000" pitchFamily="2" charset="2"/>
              <a:buChar char="§"/>
            </a:pPr>
            <a:r>
              <a:rPr lang="en-US" dirty="0"/>
              <a:t>An independent design check would have highlighted that:</a:t>
            </a:r>
          </a:p>
          <a:p>
            <a:pPr lvl="2" algn="just"/>
            <a:r>
              <a:rPr lang="en-US" sz="2200" dirty="0"/>
              <a:t>No cores or tests of the foundation rock were undertaken </a:t>
            </a:r>
          </a:p>
          <a:p>
            <a:pPr marL="914400" lvl="2" indent="0" algn="just">
              <a:buNone/>
            </a:pPr>
            <a:r>
              <a:rPr lang="en-US" sz="2200" dirty="0"/>
              <a:t>• No formal calculations were made  </a:t>
            </a:r>
          </a:p>
        </p:txBody>
      </p:sp>
    </p:spTree>
    <p:extLst>
      <p:ext uri="{BB962C8B-B14F-4D97-AF65-F5344CB8AC3E}">
        <p14:creationId xmlns:p14="http://schemas.microsoft.com/office/powerpoint/2010/main" val="403722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St. Francis Dam disaster – Ethical Issues</a:t>
            </a:r>
          </a:p>
        </p:txBody>
      </p:sp>
      <p:sp>
        <p:nvSpPr>
          <p:cNvPr id="3" name="Content Placeholder 2"/>
          <p:cNvSpPr>
            <a:spLocks noGrp="1"/>
          </p:cNvSpPr>
          <p:nvPr>
            <p:ph idx="1"/>
          </p:nvPr>
        </p:nvSpPr>
        <p:spPr>
          <a:xfrm>
            <a:off x="838200" y="1129353"/>
            <a:ext cx="10515600" cy="5033963"/>
          </a:xfrm>
        </p:spPr>
        <p:txBody>
          <a:bodyPr/>
          <a:lstStyle/>
          <a:p>
            <a:r>
              <a:rPr lang="en-US" dirty="0">
                <a:solidFill>
                  <a:srgbClr val="C00000"/>
                </a:solidFill>
              </a:rPr>
              <a:t>The lack of commitment of the Client (LABWW&amp;S) to ensure the health, safety and welfare of the people. </a:t>
            </a:r>
          </a:p>
          <a:p>
            <a:pPr lvl="1">
              <a:tabLst>
                <a:tab pos="1143000" algn="l"/>
              </a:tabLst>
            </a:pPr>
            <a:r>
              <a:rPr lang="en-US" dirty="0"/>
              <a:t> Client’s engineering team recognized the effect of the dam height increase, but opted </a:t>
            </a:r>
            <a:r>
              <a:rPr lang="en-US" b="1" dirty="0">
                <a:solidFill>
                  <a:srgbClr val="D60093"/>
                </a:solidFill>
              </a:rPr>
              <a:t>not to take corrective action </a:t>
            </a:r>
            <a:r>
              <a:rPr lang="en-US" dirty="0"/>
              <a:t>as it would be too costly to the project and to the investors. </a:t>
            </a:r>
          </a:p>
          <a:p>
            <a:endParaRPr lang="en-US" dirty="0"/>
          </a:p>
        </p:txBody>
      </p:sp>
      <p:pic>
        <p:nvPicPr>
          <p:cNvPr id="4" name="Picture 3"/>
          <p:cNvPicPr>
            <a:picLocks noChangeAspect="1"/>
          </p:cNvPicPr>
          <p:nvPr/>
        </p:nvPicPr>
        <p:blipFill>
          <a:blip r:embed="rId2"/>
          <a:stretch>
            <a:fillRect/>
          </a:stretch>
        </p:blipFill>
        <p:spPr>
          <a:xfrm>
            <a:off x="3821374" y="3212554"/>
            <a:ext cx="4899546" cy="3365667"/>
          </a:xfrm>
          <a:prstGeom prst="rect">
            <a:avLst/>
          </a:prstGeom>
        </p:spPr>
      </p:pic>
    </p:spTree>
    <p:extLst>
      <p:ext uri="{BB962C8B-B14F-4D97-AF65-F5344CB8AC3E}">
        <p14:creationId xmlns:p14="http://schemas.microsoft.com/office/powerpoint/2010/main" val="223587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838200" y="43312"/>
            <a:ext cx="10515600" cy="1325563"/>
          </a:xfrm>
        </p:spPr>
        <p:txBody>
          <a:bodyPr/>
          <a:lstStyle/>
          <a:p>
            <a:r>
              <a:rPr lang="en-US" dirty="0"/>
              <a:t>St. Francis Dam disaster</a:t>
            </a:r>
          </a:p>
        </p:txBody>
      </p:sp>
      <p:pic>
        <p:nvPicPr>
          <p:cNvPr id="17" name="Content Placeholder 16"/>
          <p:cNvPicPr>
            <a:picLocks noGrp="1" noChangeAspect="1"/>
          </p:cNvPicPr>
          <p:nvPr>
            <p:ph sz="half" idx="1"/>
          </p:nvPr>
        </p:nvPicPr>
        <p:blipFill>
          <a:blip r:embed="rId2"/>
          <a:stretch>
            <a:fillRect/>
          </a:stretch>
        </p:blipFill>
        <p:spPr>
          <a:xfrm>
            <a:off x="838199" y="1368876"/>
            <a:ext cx="4934804" cy="4808086"/>
          </a:xfrm>
          <a:prstGeom prst="rect">
            <a:avLst/>
          </a:prstGeom>
        </p:spPr>
      </p:pic>
      <p:sp>
        <p:nvSpPr>
          <p:cNvPr id="16" name="Content Placeholder 15"/>
          <p:cNvSpPr>
            <a:spLocks noGrp="1"/>
          </p:cNvSpPr>
          <p:nvPr>
            <p:ph sz="half" idx="2"/>
          </p:nvPr>
        </p:nvSpPr>
        <p:spPr/>
        <p:txBody>
          <a:bodyPr/>
          <a:lstStyle/>
          <a:p>
            <a:endParaRPr lang="en-US"/>
          </a:p>
        </p:txBody>
      </p:sp>
      <p:pic>
        <p:nvPicPr>
          <p:cNvPr id="6" name="Picture 5"/>
          <p:cNvPicPr>
            <a:picLocks noChangeAspect="1"/>
          </p:cNvPicPr>
          <p:nvPr/>
        </p:nvPicPr>
        <p:blipFill>
          <a:blip r:embed="rId3"/>
          <a:stretch>
            <a:fillRect/>
          </a:stretch>
        </p:blipFill>
        <p:spPr>
          <a:xfrm>
            <a:off x="6172201" y="1368875"/>
            <a:ext cx="5181600" cy="4808087"/>
          </a:xfrm>
          <a:prstGeom prst="rect">
            <a:avLst/>
          </a:prstGeom>
        </p:spPr>
      </p:pic>
    </p:spTree>
    <p:extLst>
      <p:ext uri="{BB962C8B-B14F-4D97-AF65-F5344CB8AC3E}">
        <p14:creationId xmlns:p14="http://schemas.microsoft.com/office/powerpoint/2010/main" val="38673501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0"/>
            <a:ext cx="10515600" cy="1325563"/>
          </a:xfrm>
        </p:spPr>
        <p:txBody>
          <a:bodyPr/>
          <a:lstStyle/>
          <a:p>
            <a:r>
              <a:rPr lang="en-US" dirty="0"/>
              <a:t>St. Francis Dam disaster</a:t>
            </a:r>
          </a:p>
        </p:txBody>
      </p:sp>
      <p:pic>
        <p:nvPicPr>
          <p:cNvPr id="7" name="Content Placeholder 6"/>
          <p:cNvPicPr>
            <a:picLocks noGrp="1" noChangeAspect="1"/>
          </p:cNvPicPr>
          <p:nvPr>
            <p:ph sz="half" idx="1"/>
          </p:nvPr>
        </p:nvPicPr>
        <p:blipFill>
          <a:blip r:embed="rId2"/>
          <a:stretch>
            <a:fillRect/>
          </a:stretch>
        </p:blipFill>
        <p:spPr>
          <a:xfrm>
            <a:off x="838200" y="1119117"/>
            <a:ext cx="5181600" cy="4531865"/>
          </a:xfrm>
          <a:prstGeom prst="rect">
            <a:avLst/>
          </a:prstGeom>
        </p:spPr>
      </p:pic>
      <p:pic>
        <p:nvPicPr>
          <p:cNvPr id="8" name="Content Placeholder 7"/>
          <p:cNvPicPr>
            <a:picLocks noGrp="1" noChangeAspect="1"/>
          </p:cNvPicPr>
          <p:nvPr>
            <p:ph sz="half" idx="2"/>
          </p:nvPr>
        </p:nvPicPr>
        <p:blipFill>
          <a:blip r:embed="rId3"/>
          <a:stretch>
            <a:fillRect/>
          </a:stretch>
        </p:blipFill>
        <p:spPr>
          <a:xfrm>
            <a:off x="6428095" y="1119117"/>
            <a:ext cx="5049672" cy="4531865"/>
          </a:xfrm>
          <a:prstGeom prst="rect">
            <a:avLst/>
          </a:prstGeom>
        </p:spPr>
      </p:pic>
      <p:sp>
        <p:nvSpPr>
          <p:cNvPr id="9" name="TextBox 8"/>
          <p:cNvSpPr txBox="1"/>
          <p:nvPr/>
        </p:nvSpPr>
        <p:spPr>
          <a:xfrm>
            <a:off x="6782937" y="6032310"/>
            <a:ext cx="4285397" cy="646331"/>
          </a:xfrm>
          <a:prstGeom prst="rect">
            <a:avLst/>
          </a:prstGeom>
          <a:noFill/>
        </p:spPr>
        <p:txBody>
          <a:bodyPr wrap="square" rtlCol="0">
            <a:spAutoFit/>
          </a:bodyPr>
          <a:lstStyle/>
          <a:p>
            <a:r>
              <a:rPr lang="en-US" dirty="0"/>
              <a:t>Mullholland and van Norman at site after the disaster </a:t>
            </a:r>
          </a:p>
        </p:txBody>
      </p:sp>
    </p:spTree>
    <p:extLst>
      <p:ext uri="{BB962C8B-B14F-4D97-AF65-F5344CB8AC3E}">
        <p14:creationId xmlns:p14="http://schemas.microsoft.com/office/powerpoint/2010/main" val="30315835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992188"/>
          </a:xfrm>
        </p:spPr>
        <p:txBody>
          <a:bodyPr/>
          <a:lstStyle/>
          <a:p>
            <a:r>
              <a:rPr lang="en-US" b="1" dirty="0">
                <a:solidFill>
                  <a:srgbClr val="7030A0"/>
                </a:solidFill>
                <a:latin typeface="Arial Rounded MT Bold" panose="020F0704030504030204" pitchFamily="34" charset="0"/>
              </a:rPr>
              <a:t>CASE STUDIES – ETHICAL ISSUES</a:t>
            </a:r>
          </a:p>
        </p:txBody>
      </p:sp>
      <p:sp>
        <p:nvSpPr>
          <p:cNvPr id="3" name="Content Placeholder 2"/>
          <p:cNvSpPr>
            <a:spLocks noGrp="1"/>
          </p:cNvSpPr>
          <p:nvPr>
            <p:ph idx="1"/>
          </p:nvPr>
        </p:nvSpPr>
        <p:spPr>
          <a:xfrm>
            <a:off x="838200" y="1143002"/>
            <a:ext cx="10515600" cy="5557836"/>
          </a:xfrm>
        </p:spPr>
        <p:txBody>
          <a:bodyPr/>
          <a:lstStyle/>
          <a:p>
            <a:r>
              <a:rPr lang="en-US" dirty="0"/>
              <a:t>From the twelve Case Studies considered, it is seen that the major violations of Ethical principles are in,</a:t>
            </a:r>
          </a:p>
          <a:p>
            <a:pPr lvl="1"/>
            <a:r>
              <a:rPr lang="en-US" b="1" dirty="0"/>
              <a:t>Failure to safeguard the health, safety, welfare and property </a:t>
            </a:r>
          </a:p>
          <a:p>
            <a:pPr lvl="1"/>
            <a:r>
              <a:rPr lang="en-US" b="1" dirty="0"/>
              <a:t>Corporate goals over-riding Engineering and Technical concerns </a:t>
            </a:r>
          </a:p>
          <a:p>
            <a:pPr lvl="1"/>
            <a:r>
              <a:rPr lang="en-US" b="1" dirty="0"/>
              <a:t>Not making public serious engineering flaws</a:t>
            </a:r>
          </a:p>
          <a:p>
            <a:pPr lvl="2"/>
            <a:r>
              <a:rPr lang="en-US" sz="2400" b="1" dirty="0"/>
              <a:t>Failure to “Whistle Blow”</a:t>
            </a:r>
          </a:p>
          <a:p>
            <a:pPr lvl="1"/>
            <a:r>
              <a:rPr lang="en-US" b="1" dirty="0"/>
              <a:t>Working outside area of specialization</a:t>
            </a:r>
          </a:p>
          <a:p>
            <a:pPr lvl="1"/>
            <a:r>
              <a:rPr lang="en-US" b="1" dirty="0"/>
              <a:t>Conflict of Interest</a:t>
            </a:r>
          </a:p>
          <a:p>
            <a:pPr lvl="1"/>
            <a:r>
              <a:rPr lang="en-US" b="1" dirty="0"/>
              <a:t>Failure to safeguard the Environment</a:t>
            </a:r>
          </a:p>
          <a:p>
            <a:pPr lvl="1"/>
            <a:r>
              <a:rPr lang="en-US" b="1" dirty="0"/>
              <a:t>Bribery and Corruption </a:t>
            </a:r>
          </a:p>
          <a:p>
            <a:pPr lvl="1"/>
            <a:endParaRPr lang="en-US" b="1" dirty="0"/>
          </a:p>
          <a:p>
            <a:pPr algn="just"/>
            <a:r>
              <a:rPr lang="en-US" b="1" dirty="0">
                <a:solidFill>
                  <a:srgbClr val="FF0000"/>
                </a:solidFill>
              </a:rPr>
              <a:t>It is of the utmost importance that Engineers ensure that all work undertaken comply with the principles of the Code of Ethics</a:t>
            </a:r>
          </a:p>
          <a:p>
            <a:pPr lvl="1"/>
            <a:endParaRPr lang="en-US" b="1" dirty="0"/>
          </a:p>
          <a:p>
            <a:endParaRPr lang="en-US" b="1" dirty="0"/>
          </a:p>
          <a:p>
            <a:pPr lvl="1"/>
            <a:endParaRPr lang="en-US" sz="2800" b="1" dirty="0"/>
          </a:p>
          <a:p>
            <a:endParaRPr lang="en-US" dirty="0"/>
          </a:p>
          <a:p>
            <a:endParaRPr lang="en-US" dirty="0"/>
          </a:p>
        </p:txBody>
      </p:sp>
    </p:spTree>
    <p:extLst>
      <p:ext uri="{BB962C8B-B14F-4D97-AF65-F5344CB8AC3E}">
        <p14:creationId xmlns:p14="http://schemas.microsoft.com/office/powerpoint/2010/main" val="169637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1000"/>
                                        <p:tgtEl>
                                          <p:spTgt spid="3">
                                            <p:txEl>
                                              <p:pRg st="10" end="10"/>
                                            </p:txEl>
                                          </p:spTgt>
                                        </p:tgtEl>
                                      </p:cBhvr>
                                    </p:animEffect>
                                    <p:anim calcmode="lin" valueType="num">
                                      <p:cBhvr>
                                        <p:cTn id="5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5139280"/>
              </p:ext>
            </p:extLst>
          </p:nvPr>
        </p:nvGraphicFramePr>
        <p:xfrm>
          <a:off x="509588" y="0"/>
          <a:ext cx="11521441" cy="6776085"/>
        </p:xfrm>
        <a:graphic>
          <a:graphicData uri="http://schemas.openxmlformats.org/drawingml/2006/table">
            <a:tbl>
              <a:tblPr firstRow="1" bandRow="1">
                <a:tableStyleId>{5C22544A-7EE6-4342-B048-85BDC9FD1C3A}</a:tableStyleId>
              </a:tblPr>
              <a:tblGrid>
                <a:gridCol w="6677025">
                  <a:extLst>
                    <a:ext uri="{9D8B030D-6E8A-4147-A177-3AD203B41FA5}">
                      <a16:colId xmlns:a16="http://schemas.microsoft.com/office/drawing/2014/main" val="20000"/>
                    </a:ext>
                  </a:extLst>
                </a:gridCol>
                <a:gridCol w="4844416">
                  <a:extLst>
                    <a:ext uri="{9D8B030D-6E8A-4147-A177-3AD203B41FA5}">
                      <a16:colId xmlns:a16="http://schemas.microsoft.com/office/drawing/2014/main" val="20001"/>
                    </a:ext>
                  </a:extLst>
                </a:gridCol>
              </a:tblGrid>
              <a:tr h="0">
                <a:tc>
                  <a:txBody>
                    <a:bodyPr/>
                    <a:lstStyle/>
                    <a:p>
                      <a:pPr algn="ctr"/>
                      <a:r>
                        <a:rPr lang="en-US" dirty="0"/>
                        <a:t>ETHICAL</a:t>
                      </a:r>
                      <a:r>
                        <a:rPr lang="en-US" baseline="0" dirty="0"/>
                        <a:t> ISSUES</a:t>
                      </a:r>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rowSpan="11">
                  <a:txBody>
                    <a:bodyPr/>
                    <a:lstStyle/>
                    <a:p>
                      <a:r>
                        <a:rPr lang="en-US" sz="2400" b="1" dirty="0"/>
                        <a:t>Corporate goals over-riding Engineering and Technical concerns </a:t>
                      </a:r>
                    </a:p>
                  </a:txBody>
                  <a:tcPr anchor="ctr"/>
                </a:tc>
                <a:tc>
                  <a:txBody>
                    <a:bodyPr/>
                    <a:lstStyle/>
                    <a:p>
                      <a:r>
                        <a:rPr lang="en-US" sz="1800" b="1" dirty="0"/>
                        <a:t>Challenger Space Shuttle</a:t>
                      </a:r>
                      <a:r>
                        <a:rPr lang="en-US" sz="1800" b="1" baseline="0" dirty="0"/>
                        <a:t> </a:t>
                      </a:r>
                      <a:endParaRPr lang="en-US" sz="1800" b="1" dirty="0"/>
                    </a:p>
                  </a:txBody>
                  <a:tcPr/>
                </a:tc>
                <a:extLst>
                  <a:ext uri="{0D108BD9-81ED-4DB2-BD59-A6C34878D82A}">
                    <a16:rowId xmlns:a16="http://schemas.microsoft.com/office/drawing/2014/main" val="10001"/>
                  </a:ext>
                </a:extLst>
              </a:tr>
              <a:tr h="370840">
                <a:tc vMerge="1">
                  <a:txBody>
                    <a:bodyPr/>
                    <a:lstStyle/>
                    <a:p>
                      <a:endParaRPr lang="en-US" dirty="0"/>
                    </a:p>
                  </a:txBody>
                  <a:tcPr/>
                </a:tc>
                <a:tc>
                  <a:txBody>
                    <a:bodyPr/>
                    <a:lstStyle/>
                    <a:p>
                      <a:r>
                        <a:rPr lang="en-US" sz="1800" b="1" dirty="0"/>
                        <a:t>McDonnell Douglas DC-10 Aircraft</a:t>
                      </a:r>
                    </a:p>
                  </a:txBody>
                  <a:tcPr/>
                </a:tc>
                <a:extLst>
                  <a:ext uri="{0D108BD9-81ED-4DB2-BD59-A6C34878D82A}">
                    <a16:rowId xmlns:a16="http://schemas.microsoft.com/office/drawing/2014/main" val="10002"/>
                  </a:ext>
                </a:extLst>
              </a:tr>
              <a:tr h="370840">
                <a:tc vMerge="1">
                  <a:txBody>
                    <a:bodyPr/>
                    <a:lstStyle/>
                    <a:p>
                      <a:endParaRPr lang="en-US"/>
                    </a:p>
                  </a:txBody>
                  <a:tcPr/>
                </a:tc>
                <a:tc>
                  <a:txBody>
                    <a:bodyPr/>
                    <a:lstStyle/>
                    <a:p>
                      <a:r>
                        <a:rPr lang="en-US" sz="1800" b="1" dirty="0"/>
                        <a:t>Titanic</a:t>
                      </a:r>
                    </a:p>
                  </a:txBody>
                  <a:tcPr/>
                </a:tc>
                <a:extLst>
                  <a:ext uri="{0D108BD9-81ED-4DB2-BD59-A6C34878D82A}">
                    <a16:rowId xmlns:a16="http://schemas.microsoft.com/office/drawing/2014/main" val="10003"/>
                  </a:ext>
                </a:extLst>
              </a:tr>
              <a:tr h="370840">
                <a:tc vMerge="1">
                  <a:txBody>
                    <a:bodyPr/>
                    <a:lstStyle/>
                    <a:p>
                      <a:endParaRPr lang="en-US"/>
                    </a:p>
                  </a:txBody>
                  <a:tcPr/>
                </a:tc>
                <a:tc>
                  <a:txBody>
                    <a:bodyPr/>
                    <a:lstStyle/>
                    <a:p>
                      <a:r>
                        <a:rPr lang="en-US" sz="1800" b="1" dirty="0" err="1"/>
                        <a:t>Techtronics</a:t>
                      </a:r>
                      <a:r>
                        <a:rPr lang="en-US" sz="1800" b="1" dirty="0"/>
                        <a:t> CX30 Industrial</a:t>
                      </a:r>
                      <a:r>
                        <a:rPr lang="en-US" sz="1800" b="1" baseline="0" dirty="0"/>
                        <a:t> </a:t>
                      </a:r>
                      <a:r>
                        <a:rPr lang="en-US" sz="1800" b="1" dirty="0"/>
                        <a:t>Robot</a:t>
                      </a:r>
                    </a:p>
                  </a:txBody>
                  <a:tcPr/>
                </a:tc>
                <a:extLst>
                  <a:ext uri="{0D108BD9-81ED-4DB2-BD59-A6C34878D82A}">
                    <a16:rowId xmlns:a16="http://schemas.microsoft.com/office/drawing/2014/main" val="10004"/>
                  </a:ext>
                </a:extLst>
              </a:tr>
              <a:tr h="370840">
                <a:tc vMerge="1">
                  <a:txBody>
                    <a:bodyPr/>
                    <a:lstStyle/>
                    <a:p>
                      <a:endParaRPr lang="en-US"/>
                    </a:p>
                  </a:txBody>
                  <a:tcPr/>
                </a:tc>
                <a:tc>
                  <a:txBody>
                    <a:bodyPr/>
                    <a:lstStyle/>
                    <a:p>
                      <a:r>
                        <a:rPr lang="en-US" sz="1800" b="1" dirty="0"/>
                        <a:t>Volkswagen Diesel vehicles in the USA</a:t>
                      </a:r>
                    </a:p>
                  </a:txBody>
                  <a:tcPr/>
                </a:tc>
                <a:extLst>
                  <a:ext uri="{0D108BD9-81ED-4DB2-BD59-A6C34878D82A}">
                    <a16:rowId xmlns:a16="http://schemas.microsoft.com/office/drawing/2014/main" val="10005"/>
                  </a:ext>
                </a:extLst>
              </a:tr>
              <a:tr h="370840">
                <a:tc vMerge="1">
                  <a:txBody>
                    <a:bodyPr/>
                    <a:lstStyle/>
                    <a:p>
                      <a:endParaRPr lang="en-US"/>
                    </a:p>
                  </a:txBody>
                  <a:tcPr/>
                </a:tc>
                <a:tc>
                  <a:txBody>
                    <a:bodyPr/>
                    <a:lstStyle/>
                    <a:p>
                      <a:r>
                        <a:rPr lang="en-US" sz="1800" b="1" dirty="0"/>
                        <a:t>Dhaka Garment Factory</a:t>
                      </a:r>
                    </a:p>
                  </a:txBody>
                  <a:tcPr/>
                </a:tc>
                <a:extLst>
                  <a:ext uri="{0D108BD9-81ED-4DB2-BD59-A6C34878D82A}">
                    <a16:rowId xmlns:a16="http://schemas.microsoft.com/office/drawing/2014/main" val="10006"/>
                  </a:ext>
                </a:extLst>
              </a:tr>
              <a:tr h="370840">
                <a:tc vMerge="1">
                  <a:txBody>
                    <a:bodyPr/>
                    <a:lstStyle/>
                    <a:p>
                      <a:endParaRPr lang="en-US"/>
                    </a:p>
                  </a:txBody>
                  <a:tcPr/>
                </a:tc>
                <a:tc>
                  <a:txBody>
                    <a:bodyPr/>
                    <a:lstStyle/>
                    <a:p>
                      <a:r>
                        <a:rPr lang="en-US" sz="1800" b="1" dirty="0"/>
                        <a:t>Exxon Valdez oil spill</a:t>
                      </a:r>
                    </a:p>
                  </a:txBody>
                  <a:tcPr/>
                </a:tc>
                <a:extLst>
                  <a:ext uri="{0D108BD9-81ED-4DB2-BD59-A6C34878D82A}">
                    <a16:rowId xmlns:a16="http://schemas.microsoft.com/office/drawing/2014/main" val="10007"/>
                  </a:ext>
                </a:extLst>
              </a:tr>
              <a:tr h="370840">
                <a:tc vMerge="1">
                  <a:txBody>
                    <a:bodyPr/>
                    <a:lstStyle/>
                    <a:p>
                      <a:endParaRPr lang="en-US"/>
                    </a:p>
                  </a:txBody>
                  <a:tcPr/>
                </a:tc>
                <a:tc>
                  <a:txBody>
                    <a:bodyPr/>
                    <a:lstStyle/>
                    <a:p>
                      <a:r>
                        <a:rPr lang="en-US" sz="1800" b="1" dirty="0"/>
                        <a:t>Columbia Space</a:t>
                      </a:r>
                      <a:r>
                        <a:rPr lang="en-US" sz="1800" b="1" baseline="0" dirty="0"/>
                        <a:t> Shuttle</a:t>
                      </a:r>
                      <a:endParaRPr lang="en-US" sz="1800" b="1" dirty="0"/>
                    </a:p>
                  </a:txBody>
                  <a:tcPr/>
                </a:tc>
                <a:extLst>
                  <a:ext uri="{0D108BD9-81ED-4DB2-BD59-A6C34878D82A}">
                    <a16:rowId xmlns:a16="http://schemas.microsoft.com/office/drawing/2014/main" val="10008"/>
                  </a:ext>
                </a:extLst>
              </a:tr>
              <a:tr h="370840">
                <a:tc vMerge="1">
                  <a:txBody>
                    <a:bodyPr/>
                    <a:lstStyle/>
                    <a:p>
                      <a:endParaRPr lang="en-US"/>
                    </a:p>
                  </a:txBody>
                  <a:tcPr/>
                </a:tc>
                <a:tc>
                  <a:txBody>
                    <a:bodyPr/>
                    <a:lstStyle/>
                    <a:p>
                      <a:r>
                        <a:rPr lang="en-US" sz="1800" b="1" dirty="0"/>
                        <a:t>Bhopal Gas leak</a:t>
                      </a:r>
                    </a:p>
                  </a:txBody>
                  <a:tcPr/>
                </a:tc>
                <a:extLst>
                  <a:ext uri="{0D108BD9-81ED-4DB2-BD59-A6C34878D82A}">
                    <a16:rowId xmlns:a16="http://schemas.microsoft.com/office/drawing/2014/main" val="10009"/>
                  </a:ext>
                </a:extLst>
              </a:tr>
              <a:tr h="370840">
                <a:tc vMerge="1">
                  <a:txBody>
                    <a:bodyPr/>
                    <a:lstStyle/>
                    <a:p>
                      <a:endParaRPr lang="en-US"/>
                    </a:p>
                  </a:txBody>
                  <a:tcPr/>
                </a:tc>
                <a:tc>
                  <a:txBody>
                    <a:bodyPr/>
                    <a:lstStyle/>
                    <a:p>
                      <a:r>
                        <a:rPr lang="en-US" sz="1800" b="1" dirty="0"/>
                        <a:t>Uma </a:t>
                      </a:r>
                      <a:r>
                        <a:rPr lang="en-US" sz="1800" b="1" dirty="0" err="1"/>
                        <a:t>Oya</a:t>
                      </a:r>
                      <a:r>
                        <a:rPr lang="en-US" sz="1800" b="1" dirty="0"/>
                        <a:t> project</a:t>
                      </a:r>
                    </a:p>
                  </a:txBody>
                  <a:tcPr/>
                </a:tc>
                <a:extLst>
                  <a:ext uri="{0D108BD9-81ED-4DB2-BD59-A6C34878D82A}">
                    <a16:rowId xmlns:a16="http://schemas.microsoft.com/office/drawing/2014/main" val="10010"/>
                  </a:ext>
                </a:extLst>
              </a:tr>
              <a:tr h="370840">
                <a:tc vMerge="1">
                  <a:txBody>
                    <a:bodyPr/>
                    <a:lstStyle/>
                    <a:p>
                      <a:endParaRPr lang="en-US" dirty="0"/>
                    </a:p>
                  </a:txBody>
                  <a:tcPr/>
                </a:tc>
                <a:tc>
                  <a:txBody>
                    <a:bodyPr/>
                    <a:lstStyle/>
                    <a:p>
                      <a:r>
                        <a:rPr lang="en-US" sz="1800" b="1" dirty="0"/>
                        <a:t>Chernobyl Nuclear power</a:t>
                      </a:r>
                      <a:r>
                        <a:rPr lang="en-US" sz="1800" b="1" baseline="0" dirty="0"/>
                        <a:t> plant</a:t>
                      </a:r>
                      <a:endParaRPr lang="en-US" sz="1800" b="1" dirty="0"/>
                    </a:p>
                  </a:txBody>
                  <a:tcPr/>
                </a:tc>
                <a:extLst>
                  <a:ext uri="{0D108BD9-81ED-4DB2-BD59-A6C34878D82A}">
                    <a16:rowId xmlns:a16="http://schemas.microsoft.com/office/drawing/2014/main" val="10011"/>
                  </a:ext>
                </a:extLst>
              </a:tr>
              <a:tr h="481965">
                <a:tc rowSpan="6">
                  <a:txBody>
                    <a:bodyPr/>
                    <a:lstStyle/>
                    <a:p>
                      <a:r>
                        <a:rPr lang="en-US" sz="2400" b="1" dirty="0"/>
                        <a:t>Not making public serious engineering</a:t>
                      </a:r>
                      <a:r>
                        <a:rPr lang="en-US" sz="2400" b="1" baseline="0" dirty="0"/>
                        <a:t> flaws</a:t>
                      </a:r>
                    </a:p>
                    <a:p>
                      <a:r>
                        <a:rPr lang="en-US" sz="2400" b="1" baseline="0" dirty="0"/>
                        <a:t> - failure to “whistle blow”</a:t>
                      </a:r>
                      <a:endParaRPr lang="en-US" sz="2400" b="1" dirty="0"/>
                    </a:p>
                    <a:p>
                      <a:endParaRPr lang="en-US" sz="2400" b="1" kern="1200" dirty="0">
                        <a:solidFill>
                          <a:schemeClr val="dk1"/>
                        </a:solidFill>
                        <a:latin typeface="Calibri"/>
                        <a:ea typeface="+mn-ea"/>
                        <a:cs typeface="+mn-cs"/>
                      </a:endParaRPr>
                    </a:p>
                  </a:txBody>
                  <a:tcPr anchor="ctr">
                    <a:solidFill>
                      <a:schemeClr val="accent4">
                        <a:lumMod val="40000"/>
                        <a:lumOff val="60000"/>
                      </a:schemeClr>
                    </a:solidFill>
                  </a:tcPr>
                </a:tc>
                <a:tc>
                  <a:txBody>
                    <a:bodyPr/>
                    <a:lstStyle/>
                    <a:p>
                      <a:r>
                        <a:rPr lang="en-US" sz="1800" b="1" dirty="0"/>
                        <a:t>Challenger Space Shuttle</a:t>
                      </a:r>
                      <a:r>
                        <a:rPr lang="en-US" sz="1800" b="1" baseline="0" dirty="0"/>
                        <a:t> </a:t>
                      </a:r>
                      <a:endParaRPr lang="en-US" sz="1800" b="1" dirty="0"/>
                    </a:p>
                  </a:txBody>
                  <a:tcPr>
                    <a:solidFill>
                      <a:schemeClr val="accent4">
                        <a:lumMod val="60000"/>
                        <a:lumOff val="40000"/>
                      </a:schemeClr>
                    </a:solidFill>
                  </a:tcPr>
                </a:tc>
                <a:extLst>
                  <a:ext uri="{0D108BD9-81ED-4DB2-BD59-A6C34878D82A}">
                    <a16:rowId xmlns:a16="http://schemas.microsoft.com/office/drawing/2014/main" val="10012"/>
                  </a:ext>
                </a:extLst>
              </a:tr>
              <a:tr h="370840">
                <a:tc vMerge="1">
                  <a:txBody>
                    <a:bodyPr/>
                    <a:lstStyle/>
                    <a:p>
                      <a:endParaRPr lang="en-US" dirty="0"/>
                    </a:p>
                  </a:txBody>
                  <a:tcPr>
                    <a:solidFill>
                      <a:schemeClr val="accent4">
                        <a:lumMod val="40000"/>
                        <a:lumOff val="60000"/>
                      </a:schemeClr>
                    </a:solidFill>
                  </a:tcPr>
                </a:tc>
                <a:tc>
                  <a:txBody>
                    <a:bodyPr/>
                    <a:lstStyle/>
                    <a:p>
                      <a:r>
                        <a:rPr lang="en-US" sz="1800" b="1" dirty="0"/>
                        <a:t>McDonnell Douglas DC-10 Aircraft</a:t>
                      </a:r>
                    </a:p>
                  </a:txBody>
                  <a:tcPr>
                    <a:solidFill>
                      <a:schemeClr val="accent4">
                        <a:lumMod val="20000"/>
                        <a:lumOff val="80000"/>
                      </a:schemeClr>
                    </a:solidFill>
                  </a:tcPr>
                </a:tc>
                <a:extLst>
                  <a:ext uri="{0D108BD9-81ED-4DB2-BD59-A6C34878D82A}">
                    <a16:rowId xmlns:a16="http://schemas.microsoft.com/office/drawing/2014/main" val="10013"/>
                  </a:ext>
                </a:extLst>
              </a:tr>
              <a:tr h="370840">
                <a:tc vMerge="1">
                  <a:txBody>
                    <a:bodyPr/>
                    <a:lstStyle/>
                    <a:p>
                      <a:endParaRPr lang="en-US"/>
                    </a:p>
                  </a:txBody>
                  <a:tcPr/>
                </a:tc>
                <a:tc>
                  <a:txBody>
                    <a:bodyPr/>
                    <a:lstStyle/>
                    <a:p>
                      <a:r>
                        <a:rPr lang="en-US" sz="1800" b="1" dirty="0"/>
                        <a:t>Titanic</a:t>
                      </a:r>
                    </a:p>
                  </a:txBody>
                  <a:tcPr>
                    <a:solidFill>
                      <a:schemeClr val="accent4">
                        <a:lumMod val="60000"/>
                        <a:lumOff val="40000"/>
                      </a:schemeClr>
                    </a:solidFill>
                  </a:tcPr>
                </a:tc>
                <a:extLst>
                  <a:ext uri="{0D108BD9-81ED-4DB2-BD59-A6C34878D82A}">
                    <a16:rowId xmlns:a16="http://schemas.microsoft.com/office/drawing/2014/main" val="10014"/>
                  </a:ext>
                </a:extLst>
              </a:tr>
              <a:tr h="370840">
                <a:tc vMerge="1">
                  <a:txBody>
                    <a:bodyPr/>
                    <a:lstStyle/>
                    <a:p>
                      <a:endParaRPr lang="en-US" dirty="0"/>
                    </a:p>
                  </a:txBody>
                  <a:tcPr>
                    <a:solidFill>
                      <a:schemeClr val="accent4">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Dhaka Garment Factory</a:t>
                      </a:r>
                    </a:p>
                  </a:txBody>
                  <a:tcPr>
                    <a:solidFill>
                      <a:schemeClr val="accent4">
                        <a:lumMod val="60000"/>
                        <a:lumOff val="40000"/>
                      </a:schemeClr>
                    </a:solidFill>
                  </a:tcPr>
                </a:tc>
                <a:extLst>
                  <a:ext uri="{0D108BD9-81ED-4DB2-BD59-A6C34878D82A}">
                    <a16:rowId xmlns:a16="http://schemas.microsoft.com/office/drawing/2014/main" val="10015"/>
                  </a:ext>
                </a:extLst>
              </a:tr>
              <a:tr h="347028">
                <a:tc vMerge="1">
                  <a:txBody>
                    <a:bodyPr/>
                    <a:lstStyle/>
                    <a:p>
                      <a:endParaRPr lang="en-US" dirty="0"/>
                    </a:p>
                  </a:txBody>
                  <a:tcPr>
                    <a:solidFill>
                      <a:schemeClr val="accent4">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baseline="0" dirty="0"/>
                        <a:t> </a:t>
                      </a:r>
                      <a:r>
                        <a:rPr lang="en-US" sz="1800" b="1" dirty="0"/>
                        <a:t>Bhopal Gas leak</a:t>
                      </a:r>
                    </a:p>
                  </a:txBody>
                  <a:tcPr>
                    <a:solidFill>
                      <a:schemeClr val="accent4">
                        <a:lumMod val="20000"/>
                        <a:lumOff val="80000"/>
                      </a:schemeClr>
                    </a:solidFill>
                  </a:tcPr>
                </a:tc>
                <a:extLst>
                  <a:ext uri="{0D108BD9-81ED-4DB2-BD59-A6C34878D82A}">
                    <a16:rowId xmlns:a16="http://schemas.microsoft.com/office/drawing/2014/main" val="10016"/>
                  </a:ext>
                </a:extLst>
              </a:tr>
              <a:tr h="370840">
                <a:tc vMerge="1">
                  <a:txBody>
                    <a:bodyPr/>
                    <a:lstStyle/>
                    <a:p>
                      <a:endParaRPr lang="en-US" dirty="0"/>
                    </a:p>
                  </a:txBody>
                  <a:tcPr>
                    <a:solidFill>
                      <a:schemeClr val="accent4">
                        <a:lumMod val="40000"/>
                        <a:lumOff val="60000"/>
                      </a:schemeClr>
                    </a:solidFill>
                  </a:tcPr>
                </a:tc>
                <a:tc>
                  <a:txBody>
                    <a:bodyPr/>
                    <a:lstStyle/>
                    <a:p>
                      <a:r>
                        <a:rPr lang="en-US" sz="1800" b="1" dirty="0"/>
                        <a:t>Volkswagen Diesel vehicles in the USA</a:t>
                      </a:r>
                    </a:p>
                  </a:txBody>
                  <a:tcPr>
                    <a:solidFill>
                      <a:schemeClr val="accent4">
                        <a:lumMod val="60000"/>
                        <a:lumOff val="40000"/>
                      </a:schemeClr>
                    </a:solidFill>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2631515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2875"/>
            <a:ext cx="10515600" cy="685801"/>
          </a:xfrm>
        </p:spPr>
        <p:txBody>
          <a:bodyPr>
            <a:normAutofit fontScale="90000"/>
          </a:bodyPr>
          <a:lstStyle/>
          <a:p>
            <a:r>
              <a:rPr lang="en-US" dirty="0">
                <a:solidFill>
                  <a:schemeClr val="accent5">
                    <a:lumMod val="75000"/>
                  </a:schemeClr>
                </a:solidFill>
              </a:rPr>
              <a:t>Uma </a:t>
            </a:r>
            <a:r>
              <a:rPr lang="en-US" dirty="0" err="1">
                <a:solidFill>
                  <a:schemeClr val="accent5">
                    <a:lumMod val="75000"/>
                  </a:schemeClr>
                </a:solidFill>
              </a:rPr>
              <a:t>Oya</a:t>
            </a:r>
            <a:r>
              <a:rPr lang="en-US" dirty="0">
                <a:solidFill>
                  <a:schemeClr val="accent5">
                    <a:lumMod val="75000"/>
                  </a:schemeClr>
                </a:solidFill>
              </a:rPr>
              <a:t> Project</a:t>
            </a:r>
          </a:p>
        </p:txBody>
      </p:sp>
      <p:sp>
        <p:nvSpPr>
          <p:cNvPr id="4" name="Content Placeholder 3"/>
          <p:cNvSpPr>
            <a:spLocks noGrp="1"/>
          </p:cNvSpPr>
          <p:nvPr>
            <p:ph sz="half" idx="1"/>
          </p:nvPr>
        </p:nvSpPr>
        <p:spPr>
          <a:xfrm>
            <a:off x="380999" y="1143000"/>
            <a:ext cx="5500105" cy="5148263"/>
          </a:xfrm>
        </p:spPr>
        <p:txBody>
          <a:bodyPr>
            <a:normAutofit fontScale="77500" lnSpcReduction="20000"/>
          </a:bodyPr>
          <a:lstStyle/>
          <a:p>
            <a:r>
              <a:rPr lang="en-US" sz="3600" b="1" dirty="0">
                <a:solidFill>
                  <a:schemeClr val="accent5">
                    <a:lumMod val="75000"/>
                  </a:schemeClr>
                </a:solidFill>
              </a:rPr>
              <a:t>DYRAABA DAM</a:t>
            </a:r>
          </a:p>
          <a:p>
            <a:r>
              <a:rPr lang="en-US" dirty="0"/>
              <a:t>The </a:t>
            </a:r>
            <a:r>
              <a:rPr lang="en-US" dirty="0" err="1"/>
              <a:t>Dyraaba</a:t>
            </a:r>
            <a:r>
              <a:rPr lang="en-US" dirty="0"/>
              <a:t> Dam (DD) measures 165 m long and 50 m high, with a  crest width of  6 m. </a:t>
            </a:r>
          </a:p>
          <a:p>
            <a:r>
              <a:rPr lang="en-US" dirty="0"/>
              <a:t>Like the </a:t>
            </a:r>
            <a:r>
              <a:rPr lang="en-US" dirty="0" err="1"/>
              <a:t>Puhulpola</a:t>
            </a:r>
            <a:r>
              <a:rPr lang="en-US" dirty="0"/>
              <a:t> Dam, the </a:t>
            </a:r>
            <a:r>
              <a:rPr lang="en-US" dirty="0" err="1"/>
              <a:t>Dyraaba</a:t>
            </a:r>
            <a:r>
              <a:rPr lang="en-US" dirty="0"/>
              <a:t> Dam consists of three chute spillways, allowing a combined discharge of up to 2,161 m</a:t>
            </a:r>
            <a:r>
              <a:rPr lang="en-US" baseline="30000" dirty="0"/>
              <a:t>3</a:t>
            </a:r>
            <a:r>
              <a:rPr lang="en-US" dirty="0"/>
              <a:t>/s </a:t>
            </a:r>
          </a:p>
          <a:p>
            <a:r>
              <a:rPr lang="en-US" dirty="0"/>
              <a:t>The dam creates the </a:t>
            </a:r>
            <a:r>
              <a:rPr lang="en-US" dirty="0" err="1"/>
              <a:t>Dyraaba</a:t>
            </a:r>
            <a:r>
              <a:rPr lang="en-US" dirty="0"/>
              <a:t> Reservoir (DR) with a gross storage of 970,135 m</a:t>
            </a:r>
            <a:r>
              <a:rPr lang="en-US" baseline="30000" dirty="0"/>
              <a:t>3</a:t>
            </a:r>
            <a:r>
              <a:rPr lang="en-US" dirty="0"/>
              <a:t> and active storage of 600,000 m</a:t>
            </a:r>
            <a:r>
              <a:rPr lang="en-US" baseline="30000" dirty="0"/>
              <a:t>3.</a:t>
            </a:r>
          </a:p>
          <a:p>
            <a:r>
              <a:rPr lang="en-US" dirty="0"/>
              <a:t> Water from the reservoir is </a:t>
            </a:r>
            <a:r>
              <a:rPr lang="en-US" dirty="0" err="1"/>
              <a:t>channelled</a:t>
            </a:r>
            <a:r>
              <a:rPr lang="en-US" dirty="0"/>
              <a:t> through a 15,290 m long circular </a:t>
            </a:r>
            <a:r>
              <a:rPr lang="en-US" dirty="0" err="1"/>
              <a:t>pressurised</a:t>
            </a:r>
            <a:r>
              <a:rPr lang="en-US" dirty="0"/>
              <a:t>-flow headrace tunnel measuring 4.25 m  in diameter, which has a discharge capacity of 19.5 m</a:t>
            </a:r>
            <a:r>
              <a:rPr lang="en-US" baseline="30000" dirty="0"/>
              <a:t>3</a:t>
            </a:r>
            <a:r>
              <a:rPr lang="en-US" dirty="0"/>
              <a:t>/h. </a:t>
            </a:r>
          </a:p>
          <a:p>
            <a:r>
              <a:rPr lang="en-US" dirty="0"/>
              <a:t>To build the tunnel, a 180 m long Tunnel Boring Machine was used to displace approximately 222,000 m</a:t>
            </a:r>
            <a:r>
              <a:rPr lang="en-US" baseline="30000" dirty="0"/>
              <a:t>3 </a:t>
            </a:r>
            <a:r>
              <a:rPr lang="en-US" dirty="0"/>
              <a:t> of earth.</a:t>
            </a:r>
          </a:p>
        </p:txBody>
      </p:sp>
      <p:pic>
        <p:nvPicPr>
          <p:cNvPr id="3" name="Picture 2"/>
          <p:cNvPicPr>
            <a:picLocks noChangeAspect="1"/>
          </p:cNvPicPr>
          <p:nvPr/>
        </p:nvPicPr>
        <p:blipFill>
          <a:blip r:embed="rId2"/>
          <a:stretch>
            <a:fillRect/>
          </a:stretch>
        </p:blipFill>
        <p:spPr>
          <a:xfrm>
            <a:off x="6838951" y="142875"/>
            <a:ext cx="4514849" cy="3294647"/>
          </a:xfrm>
          <a:prstGeom prst="rect">
            <a:avLst/>
          </a:prstGeom>
        </p:spPr>
      </p:pic>
      <p:pic>
        <p:nvPicPr>
          <p:cNvPr id="9" name="Content Placeholder 8"/>
          <p:cNvPicPr>
            <a:picLocks noGrp="1" noChangeAspect="1"/>
          </p:cNvPicPr>
          <p:nvPr>
            <p:ph sz="half" idx="2"/>
          </p:nvPr>
        </p:nvPicPr>
        <p:blipFill>
          <a:blip r:embed="rId3"/>
          <a:stretch>
            <a:fillRect/>
          </a:stretch>
        </p:blipFill>
        <p:spPr>
          <a:xfrm>
            <a:off x="6838951" y="3717131"/>
            <a:ext cx="4667248" cy="2861260"/>
          </a:xfrm>
          <a:prstGeom prst="rect">
            <a:avLst/>
          </a:prstGeom>
        </p:spPr>
      </p:pic>
    </p:spTree>
    <p:extLst>
      <p:ext uri="{BB962C8B-B14F-4D97-AF65-F5344CB8AC3E}">
        <p14:creationId xmlns:p14="http://schemas.microsoft.com/office/powerpoint/2010/main" val="24309456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719995980"/>
              </p:ext>
            </p:extLst>
          </p:nvPr>
        </p:nvGraphicFramePr>
        <p:xfrm>
          <a:off x="527685" y="102303"/>
          <a:ext cx="11521440" cy="6734936"/>
        </p:xfrm>
        <a:graphic>
          <a:graphicData uri="http://schemas.openxmlformats.org/drawingml/2006/table">
            <a:tbl>
              <a:tblPr firstRow="1" bandRow="1"/>
              <a:tblGrid>
                <a:gridCol w="7263517">
                  <a:extLst>
                    <a:ext uri="{9D8B030D-6E8A-4147-A177-3AD203B41FA5}">
                      <a16:colId xmlns:a16="http://schemas.microsoft.com/office/drawing/2014/main" val="20000"/>
                    </a:ext>
                  </a:extLst>
                </a:gridCol>
                <a:gridCol w="4257923">
                  <a:extLst>
                    <a:ext uri="{9D8B030D-6E8A-4147-A177-3AD203B41FA5}">
                      <a16:colId xmlns:a16="http://schemas.microsoft.com/office/drawing/2014/main" val="20001"/>
                    </a:ext>
                  </a:extLst>
                </a:gridCol>
              </a:tblGrid>
              <a:tr h="328727">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dirty="0"/>
                        <a:t>ETHICAL</a:t>
                      </a:r>
                      <a:r>
                        <a:rPr lang="en-US" baseline="0" dirty="0"/>
                        <a:t> ISSUES</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CADE4"/>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endParaRPr lang="en-US"/>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CADE4"/>
                    </a:solidFill>
                  </a:tcPr>
                </a:tc>
                <a:extLst>
                  <a:ext uri="{0D108BD9-81ED-4DB2-BD59-A6C34878D82A}">
                    <a16:rowId xmlns:a16="http://schemas.microsoft.com/office/drawing/2014/main" val="10000"/>
                  </a:ext>
                </a:extLst>
              </a:tr>
              <a:tr h="372923">
                <a:tc rowSpan="11">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2400" b="1" dirty="0"/>
                        <a:t>Failure to safeguard  life and property</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2BA97">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2000" b="1" dirty="0"/>
                        <a:t>Challenger Space Shuttle</a:t>
                      </a:r>
                      <a:r>
                        <a:rPr lang="en-US" sz="2000" b="1" baseline="0" dirty="0"/>
                        <a:t> </a:t>
                      </a:r>
                      <a:endParaRPr lang="en-US" sz="2000" b="1" dirty="0"/>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2BA97">
                        <a:lumMod val="60000"/>
                        <a:lumOff val="40000"/>
                      </a:srgbClr>
                    </a:solidFill>
                  </a:tcPr>
                </a:tc>
                <a:extLst>
                  <a:ext uri="{0D108BD9-81ED-4DB2-BD59-A6C34878D82A}">
                    <a16:rowId xmlns:a16="http://schemas.microsoft.com/office/drawing/2014/main" val="10001"/>
                  </a:ext>
                </a:extLst>
              </a:tr>
              <a:tr h="356120">
                <a:tc vMerge="1">
                  <a:txBody>
                    <a:bodyPr/>
                    <a:lstStyle/>
                    <a:p>
                      <a:endParaRPr lang="en-US" dirty="0"/>
                    </a:p>
                  </a:txBody>
                  <a:tcPr>
                    <a:solidFill>
                      <a:schemeClr val="accent4">
                        <a:lumMod val="40000"/>
                        <a:lumOff val="60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2000" b="1" dirty="0"/>
                        <a:t>McDonnell Douglas DC-10 Aircraft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2BA97">
                        <a:lumMod val="20000"/>
                        <a:lumOff val="80000"/>
                      </a:srgbClr>
                    </a:solidFill>
                  </a:tcPr>
                </a:tc>
                <a:extLst>
                  <a:ext uri="{0D108BD9-81ED-4DB2-BD59-A6C34878D82A}">
                    <a16:rowId xmlns:a16="http://schemas.microsoft.com/office/drawing/2014/main" val="10002"/>
                  </a:ext>
                </a:extLst>
              </a:tr>
              <a:tr h="356120">
                <a:tc vMerge="1">
                  <a:txBody>
                    <a:bodyPr/>
                    <a:lstStyle/>
                    <a:p>
                      <a:endParaRPr lang="en-US"/>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2000" b="1" dirty="0"/>
                        <a:t>Titanic</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2BA97">
                        <a:lumMod val="60000"/>
                        <a:lumOff val="40000"/>
                      </a:srgbClr>
                    </a:solidFill>
                  </a:tcPr>
                </a:tc>
                <a:extLst>
                  <a:ext uri="{0D108BD9-81ED-4DB2-BD59-A6C34878D82A}">
                    <a16:rowId xmlns:a16="http://schemas.microsoft.com/office/drawing/2014/main" val="10003"/>
                  </a:ext>
                </a:extLst>
              </a:tr>
              <a:tr h="356120">
                <a:tc vMerge="1">
                  <a:txBody>
                    <a:bodyPr/>
                    <a:lstStyle/>
                    <a:p>
                      <a:endParaRPr lang="en-US" dirty="0"/>
                    </a:p>
                  </a:txBody>
                  <a:tcPr>
                    <a:solidFill>
                      <a:schemeClr val="accent4">
                        <a:lumMod val="40000"/>
                        <a:lumOff val="60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2000" b="1" dirty="0" err="1"/>
                        <a:t>Techtronics</a:t>
                      </a:r>
                      <a:r>
                        <a:rPr lang="en-US" sz="2000" b="1" dirty="0"/>
                        <a:t> CX30 Industrial</a:t>
                      </a:r>
                      <a:r>
                        <a:rPr lang="en-US" sz="2000" b="1" baseline="0" dirty="0"/>
                        <a:t> </a:t>
                      </a:r>
                      <a:r>
                        <a:rPr lang="en-US" sz="2000" b="1" dirty="0"/>
                        <a:t>Robot</a:t>
                      </a: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2BA97">
                        <a:lumMod val="60000"/>
                        <a:lumOff val="40000"/>
                      </a:srgbClr>
                    </a:solidFill>
                  </a:tcPr>
                </a:tc>
                <a:extLst>
                  <a:ext uri="{0D108BD9-81ED-4DB2-BD59-A6C34878D82A}">
                    <a16:rowId xmlns:a16="http://schemas.microsoft.com/office/drawing/2014/main" val="10004"/>
                  </a:ext>
                </a:extLst>
              </a:tr>
              <a:tr h="356120">
                <a:tc vMerge="1">
                  <a:txBody>
                    <a:bodyPr/>
                    <a:lstStyle/>
                    <a:p>
                      <a:endParaRPr lang="en-US"/>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2000" b="1" baseline="0" dirty="0"/>
                        <a:t> Excellency Building</a:t>
                      </a:r>
                      <a:endParaRPr lang="en-US" sz="2000" b="1" dirty="0"/>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2BA97">
                        <a:lumMod val="60000"/>
                        <a:lumOff val="40000"/>
                      </a:srgbClr>
                    </a:solidFill>
                  </a:tcPr>
                </a:tc>
                <a:extLst>
                  <a:ext uri="{0D108BD9-81ED-4DB2-BD59-A6C34878D82A}">
                    <a16:rowId xmlns:a16="http://schemas.microsoft.com/office/drawing/2014/main" val="10005"/>
                  </a:ext>
                </a:extLst>
              </a:tr>
              <a:tr h="356120">
                <a:tc vMerge="1">
                  <a:txBody>
                    <a:bodyPr/>
                    <a:lstStyle/>
                    <a:p>
                      <a:endParaRPr lang="en-US"/>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2000" b="1" dirty="0"/>
                        <a:t>Volkswagen Diesel vehicles in the USA</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2BA97">
                        <a:lumMod val="60000"/>
                        <a:lumOff val="40000"/>
                      </a:srgbClr>
                    </a:solidFill>
                  </a:tcPr>
                </a:tc>
                <a:extLst>
                  <a:ext uri="{0D108BD9-81ED-4DB2-BD59-A6C34878D82A}">
                    <a16:rowId xmlns:a16="http://schemas.microsoft.com/office/drawing/2014/main" val="10006"/>
                  </a:ext>
                </a:extLst>
              </a:tr>
              <a:tr h="356120">
                <a:tc vMerge="1">
                  <a:txBody>
                    <a:bodyPr/>
                    <a:lstStyle/>
                    <a:p>
                      <a:endParaRPr lang="en-US"/>
                    </a:p>
                  </a:txBody>
                  <a:tcPr/>
                </a:tc>
                <a:tc>
                  <a:txBody>
                    <a:bodyPr/>
                    <a:lstStyle/>
                    <a:p>
                      <a:r>
                        <a:rPr lang="en-US" sz="2000" b="1" dirty="0"/>
                        <a:t>Dhaka Garment Factory</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2BA97">
                        <a:lumMod val="60000"/>
                        <a:lumOff val="40000"/>
                      </a:srgbClr>
                    </a:solidFill>
                  </a:tcPr>
                </a:tc>
                <a:extLst>
                  <a:ext uri="{0D108BD9-81ED-4DB2-BD59-A6C34878D82A}">
                    <a16:rowId xmlns:a16="http://schemas.microsoft.com/office/drawing/2014/main" val="10007"/>
                  </a:ext>
                </a:extLst>
              </a:tr>
              <a:tr h="328727">
                <a:tc vMerge="1">
                  <a:txBody>
                    <a:bodyPr/>
                    <a:lstStyle/>
                    <a:p>
                      <a:endParaRPr lang="en-US"/>
                    </a:p>
                  </a:txBody>
                  <a:tcPr/>
                </a:tc>
                <a:tc>
                  <a:txBody>
                    <a:bodyPr/>
                    <a:lstStyle/>
                    <a:p>
                      <a:r>
                        <a:rPr lang="en-US" sz="2000" b="1" dirty="0"/>
                        <a:t>Columbia Space</a:t>
                      </a:r>
                      <a:r>
                        <a:rPr lang="en-US" sz="2000" b="1" baseline="0" dirty="0"/>
                        <a:t> Shuttle</a:t>
                      </a:r>
                      <a:endParaRPr lang="en-US" sz="2000" b="1" dirty="0"/>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2BA97">
                        <a:lumMod val="60000"/>
                        <a:lumOff val="40000"/>
                      </a:srgbClr>
                    </a:solidFill>
                  </a:tcPr>
                </a:tc>
                <a:extLst>
                  <a:ext uri="{0D108BD9-81ED-4DB2-BD59-A6C34878D82A}">
                    <a16:rowId xmlns:a16="http://schemas.microsoft.com/office/drawing/2014/main" val="10008"/>
                  </a:ext>
                </a:extLst>
              </a:tr>
              <a:tr h="328727">
                <a:tc vMerge="1">
                  <a:txBody>
                    <a:bodyPr/>
                    <a:lstStyle/>
                    <a:p>
                      <a:endParaRPr lang="en-US"/>
                    </a:p>
                  </a:txBody>
                  <a:tcPr/>
                </a:tc>
                <a:tc>
                  <a:txBody>
                    <a:bodyPr/>
                    <a:lstStyle/>
                    <a:p>
                      <a:r>
                        <a:rPr lang="en-US" sz="2000" b="1" dirty="0"/>
                        <a:t>Bhopal Gas leak</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2BA97">
                        <a:lumMod val="60000"/>
                        <a:lumOff val="40000"/>
                      </a:srgbClr>
                    </a:solidFill>
                  </a:tcPr>
                </a:tc>
                <a:extLst>
                  <a:ext uri="{0D108BD9-81ED-4DB2-BD59-A6C34878D82A}">
                    <a16:rowId xmlns:a16="http://schemas.microsoft.com/office/drawing/2014/main" val="10009"/>
                  </a:ext>
                </a:extLst>
              </a:tr>
              <a:tr h="328727">
                <a:tc vMerge="1">
                  <a:txBody>
                    <a:bodyPr/>
                    <a:lstStyle/>
                    <a:p>
                      <a:endParaRPr lang="en-US"/>
                    </a:p>
                  </a:txBody>
                  <a:tcPr/>
                </a:tc>
                <a:tc>
                  <a:txBody>
                    <a:bodyPr/>
                    <a:lstStyle/>
                    <a:p>
                      <a:r>
                        <a:rPr lang="en-US" sz="2000" b="1" dirty="0"/>
                        <a:t>Uma </a:t>
                      </a:r>
                      <a:r>
                        <a:rPr lang="en-US" sz="2000" b="1" dirty="0" err="1"/>
                        <a:t>Oya</a:t>
                      </a:r>
                      <a:r>
                        <a:rPr lang="en-US" sz="2000" b="1" dirty="0"/>
                        <a:t> project</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2BA97">
                        <a:lumMod val="60000"/>
                        <a:lumOff val="40000"/>
                      </a:srgbClr>
                    </a:solidFill>
                  </a:tcPr>
                </a:tc>
                <a:extLst>
                  <a:ext uri="{0D108BD9-81ED-4DB2-BD59-A6C34878D82A}">
                    <a16:rowId xmlns:a16="http://schemas.microsoft.com/office/drawing/2014/main" val="10010"/>
                  </a:ext>
                </a:extLst>
              </a:tr>
              <a:tr h="328727">
                <a:tc vMerge="1">
                  <a:txBody>
                    <a:bodyPr/>
                    <a:lstStyle/>
                    <a:p>
                      <a:endParaRPr lang="en-US" dirty="0"/>
                    </a:p>
                  </a:txBody>
                  <a:tcPr>
                    <a:solidFill>
                      <a:schemeClr val="accent4">
                        <a:lumMod val="40000"/>
                        <a:lumOff val="60000"/>
                      </a:schemeClr>
                    </a:solidFill>
                  </a:tcPr>
                </a:tc>
                <a:tc>
                  <a:txBody>
                    <a:bodyPr/>
                    <a:lstStyle/>
                    <a:p>
                      <a:r>
                        <a:rPr lang="en-US" sz="2000" b="1" dirty="0"/>
                        <a:t>Chernobyl Nuclear power</a:t>
                      </a:r>
                      <a:r>
                        <a:rPr lang="en-US" sz="2000" b="1" baseline="0" dirty="0"/>
                        <a:t> plant</a:t>
                      </a:r>
                      <a:endParaRPr lang="en-US" sz="20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2BA97">
                        <a:lumMod val="20000"/>
                        <a:lumOff val="80000"/>
                      </a:srgbClr>
                    </a:solidFill>
                  </a:tcPr>
                </a:tc>
                <a:extLst>
                  <a:ext uri="{0D108BD9-81ED-4DB2-BD59-A6C34878D82A}">
                    <a16:rowId xmlns:a16="http://schemas.microsoft.com/office/drawing/2014/main" val="10011"/>
                  </a:ext>
                </a:extLst>
              </a:tr>
              <a:tr h="356120">
                <a:tc rowSpan="5">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sz="2400" b="1" dirty="0"/>
                        <a:t>Working outside Competence</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2000" b="1" dirty="0" err="1"/>
                        <a:t>Techtronics</a:t>
                      </a:r>
                      <a:r>
                        <a:rPr lang="en-US" sz="2000" b="1" dirty="0"/>
                        <a:t> CX30 Industrial</a:t>
                      </a:r>
                      <a:r>
                        <a:rPr lang="en-US" sz="2000" b="1" baseline="0" dirty="0"/>
                        <a:t> </a:t>
                      </a:r>
                      <a:r>
                        <a:rPr lang="en-US" sz="2000" b="1" dirty="0"/>
                        <a:t>Robot</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12"/>
                  </a:ext>
                </a:extLst>
              </a:tr>
              <a:tr h="356120">
                <a:tc vMerge="1">
                  <a:txBody>
                    <a:bodyPr/>
                    <a:lstStyle/>
                    <a:p>
                      <a:endParaRPr lang="en-US" dirty="0"/>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2000" b="1" dirty="0"/>
                        <a:t>Excellency Building</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13"/>
                  </a:ext>
                </a:extLst>
              </a:tr>
              <a:tr h="410908">
                <a:tc vMerge="1">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2400"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75000"/>
                      </a:sys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2000" b="1" dirty="0"/>
                        <a:t>St. Francis Dam</a:t>
                      </a: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14"/>
                  </a:ext>
                </a:extLst>
              </a:tr>
              <a:tr h="410908">
                <a:tc vMerge="1">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2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CF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2000" b="1" dirty="0"/>
                        <a:t>Chernobyl Nuclear power</a:t>
                      </a:r>
                      <a:r>
                        <a:rPr lang="en-US" sz="2000" b="1" baseline="0" dirty="0"/>
                        <a:t> plant</a:t>
                      </a:r>
                      <a:endParaRPr lang="en-US" sz="20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CFF"/>
                    </a:solidFill>
                  </a:tcPr>
                </a:tc>
                <a:extLst>
                  <a:ext uri="{0D108BD9-81ED-4DB2-BD59-A6C34878D82A}">
                    <a16:rowId xmlns:a16="http://schemas.microsoft.com/office/drawing/2014/main" val="10015"/>
                  </a:ext>
                </a:extLst>
              </a:tr>
              <a:tr h="328727">
                <a:tc vMerge="1">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endParaRPr lang="en-US" sz="2400"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lang="en-US" sz="2000" b="1" dirty="0"/>
                        <a:t>Exxon Valdez Oil Spill</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23888879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02725962"/>
              </p:ext>
            </p:extLst>
          </p:nvPr>
        </p:nvGraphicFramePr>
        <p:xfrm>
          <a:off x="238124" y="91440"/>
          <a:ext cx="11521440" cy="4724400"/>
        </p:xfrm>
        <a:graphic>
          <a:graphicData uri="http://schemas.openxmlformats.org/drawingml/2006/table">
            <a:tbl>
              <a:tblPr firstRow="1" bandRow="1"/>
              <a:tblGrid>
                <a:gridCol w="7263517">
                  <a:extLst>
                    <a:ext uri="{9D8B030D-6E8A-4147-A177-3AD203B41FA5}">
                      <a16:colId xmlns:a16="http://schemas.microsoft.com/office/drawing/2014/main" val="20000"/>
                    </a:ext>
                  </a:extLst>
                </a:gridCol>
                <a:gridCol w="4257923">
                  <a:extLst>
                    <a:ext uri="{9D8B030D-6E8A-4147-A177-3AD203B41FA5}">
                      <a16:colId xmlns:a16="http://schemas.microsoft.com/office/drawing/2014/main" val="20001"/>
                    </a:ext>
                  </a:extLst>
                </a:gridCol>
              </a:tblGrid>
              <a:tr h="328727">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dirty="0"/>
                        <a:t>ETHICAL</a:t>
                      </a:r>
                      <a:r>
                        <a:rPr lang="en-US" baseline="0" dirty="0"/>
                        <a:t> ISSUES</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CADE4"/>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endParaRPr lang="en-US"/>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CADE4"/>
                    </a:solidFill>
                  </a:tcPr>
                </a:tc>
                <a:extLst>
                  <a:ext uri="{0D108BD9-81ED-4DB2-BD59-A6C34878D82A}">
                    <a16:rowId xmlns:a16="http://schemas.microsoft.com/office/drawing/2014/main" val="10000"/>
                  </a:ext>
                </a:extLst>
              </a:tr>
              <a:tr h="356120">
                <a:tc rowSpan="4">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2400" b="1" dirty="0"/>
                        <a:t>Conflict of Interest</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2BA97">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2000" b="1" dirty="0"/>
                        <a:t>McDonnell Douglas DC-10 Aircraft</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2BA97">
                        <a:lumMod val="20000"/>
                        <a:lumOff val="80000"/>
                      </a:srgbClr>
                    </a:solidFill>
                  </a:tcPr>
                </a:tc>
                <a:extLst>
                  <a:ext uri="{0D108BD9-81ED-4DB2-BD59-A6C34878D82A}">
                    <a16:rowId xmlns:a16="http://schemas.microsoft.com/office/drawing/2014/main" val="10001"/>
                  </a:ext>
                </a:extLst>
              </a:tr>
              <a:tr h="356120">
                <a:tc vMerge="1">
                  <a:txBody>
                    <a:bodyPr/>
                    <a:lstStyle/>
                    <a:p>
                      <a:endParaRPr lang="en-US"/>
                    </a:p>
                  </a:txBody>
                  <a:tcPr/>
                </a:tc>
                <a:tc>
                  <a:txBody>
                    <a:bodyPr/>
                    <a:lstStyle/>
                    <a:p>
                      <a:r>
                        <a:rPr lang="en-US" sz="2000" b="1" dirty="0"/>
                        <a:t>Dhaka Garment Factory</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2BA97">
                        <a:lumMod val="60000"/>
                        <a:lumOff val="40000"/>
                      </a:srgbClr>
                    </a:solidFill>
                  </a:tcPr>
                </a:tc>
                <a:extLst>
                  <a:ext uri="{0D108BD9-81ED-4DB2-BD59-A6C34878D82A}">
                    <a16:rowId xmlns:a16="http://schemas.microsoft.com/office/drawing/2014/main" val="10002"/>
                  </a:ext>
                </a:extLst>
              </a:tr>
              <a:tr h="328727">
                <a:tc vMerge="1">
                  <a:txBody>
                    <a:bodyPr/>
                    <a:lstStyle/>
                    <a:p>
                      <a:endParaRPr lang="en-US"/>
                    </a:p>
                  </a:txBody>
                  <a:tcPr/>
                </a:tc>
                <a:tc>
                  <a:txBody>
                    <a:bodyPr/>
                    <a:lstStyle/>
                    <a:p>
                      <a:r>
                        <a:rPr lang="en-US" sz="2000" b="1" dirty="0"/>
                        <a:t>Bhopal Gas leak</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2BA97">
                        <a:lumMod val="60000"/>
                        <a:lumOff val="40000"/>
                      </a:srgbClr>
                    </a:solidFill>
                  </a:tcPr>
                </a:tc>
                <a:extLst>
                  <a:ext uri="{0D108BD9-81ED-4DB2-BD59-A6C34878D82A}">
                    <a16:rowId xmlns:a16="http://schemas.microsoft.com/office/drawing/2014/main" val="10003"/>
                  </a:ext>
                </a:extLst>
              </a:tr>
              <a:tr h="328727">
                <a:tc vMerge="1">
                  <a:txBody>
                    <a:bodyPr/>
                    <a:lstStyle/>
                    <a:p>
                      <a:endParaRPr lang="en-US" dirty="0"/>
                    </a:p>
                  </a:txBody>
                  <a:tcPr>
                    <a:solidFill>
                      <a:schemeClr val="accent4">
                        <a:lumMod val="40000"/>
                        <a:lumOff val="60000"/>
                      </a:schemeClr>
                    </a:solidFill>
                  </a:tcPr>
                </a:tc>
                <a:tc>
                  <a:txBody>
                    <a:bodyPr/>
                    <a:lstStyle/>
                    <a:p>
                      <a:r>
                        <a:rPr lang="en-US" sz="2000" b="1" dirty="0"/>
                        <a:t>Chernobyl Nuclear power</a:t>
                      </a:r>
                      <a:r>
                        <a:rPr lang="en-US" sz="2000" b="1" baseline="0" dirty="0"/>
                        <a:t> plant</a:t>
                      </a:r>
                      <a:endParaRPr lang="en-US" sz="2000" b="1" dirty="0"/>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2BA97">
                        <a:lumMod val="20000"/>
                        <a:lumOff val="80000"/>
                      </a:srgbClr>
                    </a:solidFill>
                  </a:tcPr>
                </a:tc>
                <a:extLst>
                  <a:ext uri="{0D108BD9-81ED-4DB2-BD59-A6C34878D82A}">
                    <a16:rowId xmlns:a16="http://schemas.microsoft.com/office/drawing/2014/main" val="10004"/>
                  </a:ext>
                </a:extLst>
              </a:tr>
              <a:tr h="328727">
                <a:tc rowSpan="3">
                  <a:txBody>
                    <a:bodyPr/>
                    <a:lstStyle/>
                    <a:p>
                      <a:pPr algn="l"/>
                      <a:r>
                        <a:rPr lang="en-US" sz="2400" b="1" dirty="0"/>
                        <a:t>Failure to safeguard the Environment</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2000" b="1" dirty="0"/>
                        <a:t>Chernobyl Nuclear power</a:t>
                      </a:r>
                      <a:r>
                        <a:rPr lang="en-US" sz="2000" b="1" baseline="0" dirty="0"/>
                        <a:t> plant</a:t>
                      </a:r>
                      <a:endParaRPr lang="en-US" sz="2000" b="1" dirty="0"/>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5"/>
                  </a:ext>
                </a:extLst>
              </a:tr>
              <a:tr h="328727">
                <a:tc vMerge="1">
                  <a:txBody>
                    <a:bodyPr/>
                    <a:lstStyle/>
                    <a:p>
                      <a:pPr algn="l"/>
                      <a:endParaRPr lang="en-US" sz="2400" b="1" dirty="0"/>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75000"/>
                      </a:sysClr>
                    </a:solidFill>
                  </a:tcPr>
                </a:tc>
                <a:tc>
                  <a:txBody>
                    <a:bodyPr/>
                    <a:lstStyle/>
                    <a:p>
                      <a:r>
                        <a:rPr lang="en-US" sz="2000" b="1" dirty="0"/>
                        <a:t>Exxon Valdez Oil Spill</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6"/>
                  </a:ext>
                </a:extLst>
              </a:tr>
              <a:tr h="328727">
                <a:tc vMerge="1">
                  <a:txBody>
                    <a:bodyPr/>
                    <a:lstStyle/>
                    <a:p>
                      <a:pPr algn="l"/>
                      <a:endParaRPr lang="en-US" sz="2400" b="1" dirty="0"/>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75000"/>
                      </a:sysClr>
                    </a:solidFill>
                  </a:tcPr>
                </a:tc>
                <a:tc>
                  <a:txBody>
                    <a:bodyPr/>
                    <a:lstStyle/>
                    <a:p>
                      <a:r>
                        <a:rPr lang="en-US" sz="2000" b="1" dirty="0"/>
                        <a:t>Bhopal Gas leak</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007"/>
                  </a:ext>
                </a:extLst>
              </a:tr>
              <a:tr h="328727">
                <a:tc rowSpan="4">
                  <a:txBody>
                    <a:bodyPr/>
                    <a:lstStyle/>
                    <a:p>
                      <a:pPr algn="l"/>
                      <a:r>
                        <a:rPr lang="en-US" sz="2400" b="1" dirty="0"/>
                        <a:t>Possible</a:t>
                      </a:r>
                      <a:r>
                        <a:rPr lang="en-US" sz="2400" b="1" baseline="0" dirty="0"/>
                        <a:t> Corruption</a:t>
                      </a:r>
                      <a:endParaRPr lang="en-US" sz="2400" b="1" dirty="0"/>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McDonnell Douglas DC-10 Aircraft</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0008"/>
                  </a:ext>
                </a:extLst>
              </a:tr>
              <a:tr h="328727">
                <a:tc vMerge="1">
                  <a:txBody>
                    <a:bodyPr/>
                    <a:lstStyle/>
                    <a:p>
                      <a:pPr algn="l"/>
                      <a:endParaRPr lang="en-US" sz="2400" b="1" dirty="0"/>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75000"/>
                      </a:sys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Dhaka Garment Factory</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0009"/>
                  </a:ext>
                </a:extLst>
              </a:tr>
              <a:tr h="328727">
                <a:tc vMerge="1">
                  <a:txBody>
                    <a:bodyPr/>
                    <a:lstStyle/>
                    <a:p>
                      <a:pPr algn="l"/>
                      <a:endParaRPr lang="en-US" sz="2400" b="1" dirty="0"/>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75000"/>
                      </a:sys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Uma </a:t>
                      </a:r>
                      <a:r>
                        <a:rPr lang="en-US" sz="2000" b="1" dirty="0" err="1"/>
                        <a:t>Oya</a:t>
                      </a:r>
                      <a:r>
                        <a:rPr lang="en-US" sz="2000" b="1" dirty="0"/>
                        <a:t> project</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10"/>
                  </a:ext>
                </a:extLst>
              </a:tr>
              <a:tr h="328727">
                <a:tc vMerge="1">
                  <a:txBody>
                    <a:bodyPr/>
                    <a:lstStyle/>
                    <a:p>
                      <a:pPr algn="l"/>
                      <a:endParaRPr lang="en-US" sz="2400" b="1" dirty="0"/>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75000"/>
                      </a:sysClr>
                    </a:solidFill>
                  </a:tcPr>
                </a:tc>
                <a:tc>
                  <a:txBody>
                    <a:bodyPr/>
                    <a:lstStyle/>
                    <a:p>
                      <a:endParaRPr lang="en-US" sz="2000" b="1" dirty="0"/>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1754376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075" y="1"/>
            <a:ext cx="10515600" cy="1042988"/>
          </a:xfrm>
        </p:spPr>
        <p:txBody>
          <a:bodyPr/>
          <a:lstStyle/>
          <a:p>
            <a:r>
              <a:rPr lang="en-US" dirty="0"/>
              <a:t>ACKNOWLEDGEMENT – St. Francis Dam</a:t>
            </a:r>
          </a:p>
        </p:txBody>
      </p:sp>
      <p:sp>
        <p:nvSpPr>
          <p:cNvPr id="3" name="Content Placeholder 2"/>
          <p:cNvSpPr>
            <a:spLocks noGrp="1"/>
          </p:cNvSpPr>
          <p:nvPr>
            <p:ph idx="1"/>
          </p:nvPr>
        </p:nvSpPr>
        <p:spPr>
          <a:xfrm>
            <a:off x="838200" y="1042989"/>
            <a:ext cx="10515600" cy="5500686"/>
          </a:xfrm>
        </p:spPr>
        <p:txBody>
          <a:bodyPr>
            <a:normAutofit fontScale="92500" lnSpcReduction="20000"/>
          </a:bodyPr>
          <a:lstStyle/>
          <a:p>
            <a:r>
              <a:rPr lang="en-US" dirty="0">
                <a:hlinkClick r:id="rId2"/>
              </a:rPr>
              <a:t>https://damfailures.org/case-study/st-francis-dam-california-1928/</a:t>
            </a:r>
            <a:endParaRPr lang="en-US" dirty="0"/>
          </a:p>
          <a:p>
            <a:r>
              <a:rPr lang="en-US" dirty="0">
                <a:hlinkClick r:id="rId3"/>
              </a:rPr>
              <a:t>http://web.mst.edu/~rogersda/st_francis_dam/reassessment_of_st_francis_dam_failure.pdf</a:t>
            </a:r>
            <a:r>
              <a:rPr lang="en-US" dirty="0"/>
              <a:t> </a:t>
            </a:r>
            <a:r>
              <a:rPr lang="en-US" dirty="0">
                <a:solidFill>
                  <a:srgbClr val="FF0000"/>
                </a:solidFill>
              </a:rPr>
              <a:t>ꙮꙮ</a:t>
            </a:r>
          </a:p>
          <a:p>
            <a:r>
              <a:rPr lang="en-US" dirty="0"/>
              <a:t>https://www.semanticscholar.org/paper/Who-Designed-the-Ill-Fated-St.-Francis-Dam-Rogers/</a:t>
            </a:r>
            <a:r>
              <a:rPr lang="en-US" dirty="0">
                <a:hlinkClick r:id="rId4"/>
              </a:rPr>
              <a:t>https://www.semanticscholar.org/paper/Who-Designed-the-Ill-Fated-St.-Francis-Dam-Rogers/https://www.semanticscholar.org/paper/Who-Designed-the-Ill-Fated-St.-Francis-Dam-Rogers/</a:t>
            </a:r>
            <a:endParaRPr lang="en-US" dirty="0"/>
          </a:p>
          <a:p>
            <a:r>
              <a:rPr lang="en-US" dirty="0">
                <a:hlinkClick r:id="rId5"/>
              </a:rPr>
              <a:t>https://www.britannica.com/event/St-Francis-Dam-disaster</a:t>
            </a:r>
            <a:endParaRPr lang="en-US" dirty="0"/>
          </a:p>
          <a:p>
            <a:r>
              <a:rPr lang="en-US" dirty="0">
                <a:hlinkClick r:id="rId6"/>
              </a:rPr>
              <a:t>https://www.huntington.org/frontiers/2016-spring-summer/</a:t>
            </a:r>
            <a:r>
              <a:rPr lang="en-US" dirty="0"/>
              <a:t> </a:t>
            </a:r>
            <a:r>
              <a:rPr lang="en-US" dirty="0" err="1"/>
              <a:t>mulhollands</a:t>
            </a:r>
            <a:r>
              <a:rPr lang="en-US" dirty="0"/>
              <a:t>-fatal-dam</a:t>
            </a:r>
          </a:p>
          <a:p>
            <a:r>
              <a:rPr lang="en-US" dirty="0">
                <a:hlinkClick r:id="rId7"/>
              </a:rPr>
              <a:t>https://www.sciencedirect.com/topics/engineering/embankment-dams</a:t>
            </a:r>
            <a:endParaRPr lang="en-US" dirty="0"/>
          </a:p>
          <a:p>
            <a:r>
              <a:rPr lang="en-US" dirty="0">
                <a:hlinkClick r:id="rId8"/>
              </a:rPr>
              <a:t>https://www.hydroreview.com/2011/09/01/dam-safety-stability-and-rehabilitation-of-smaller-gravity-dams/#gref</a:t>
            </a:r>
            <a:endParaRPr lang="en-US" dirty="0"/>
          </a:p>
          <a:p>
            <a:r>
              <a:rPr lang="en-US" dirty="0"/>
              <a:t>waterandpower.org/museum/St.FrancisDamDisaster.html</a:t>
            </a:r>
          </a:p>
          <a:p>
            <a:endParaRPr lang="en-US" dirty="0"/>
          </a:p>
          <a:p>
            <a:endParaRPr lang="en-US" dirty="0"/>
          </a:p>
          <a:p>
            <a:endParaRPr lang="en-US" dirty="0"/>
          </a:p>
        </p:txBody>
      </p:sp>
    </p:spTree>
    <p:extLst>
      <p:ext uri="{BB962C8B-B14F-4D97-AF65-F5344CB8AC3E}">
        <p14:creationId xmlns:p14="http://schemas.microsoft.com/office/powerpoint/2010/main" val="30074527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C63A-982D-482F-8BF0-875B2FF4BB4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558376B-C8BB-4E97-A7F9-2A709965B01C}"/>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5A761EB9-2BE0-4A5E-8000-640DC3F90CE7}"/>
              </a:ext>
            </a:extLst>
          </p:cNvPr>
          <p:cNvPicPr>
            <a:picLocks noChangeAspect="1"/>
          </p:cNvPicPr>
          <p:nvPr/>
        </p:nvPicPr>
        <p:blipFill>
          <a:blip r:embed="rId2"/>
          <a:stretch>
            <a:fillRect/>
          </a:stretch>
        </p:blipFill>
        <p:spPr>
          <a:xfrm>
            <a:off x="1691640" y="1211580"/>
            <a:ext cx="8823960" cy="4560570"/>
          </a:xfrm>
          <a:prstGeom prst="rect">
            <a:avLst/>
          </a:prstGeom>
        </p:spPr>
      </p:pic>
    </p:spTree>
    <p:extLst>
      <p:ext uri="{BB962C8B-B14F-4D97-AF65-F5344CB8AC3E}">
        <p14:creationId xmlns:p14="http://schemas.microsoft.com/office/powerpoint/2010/main" val="9280577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lgn="ctr"/>
            <a:r>
              <a:rPr lang="en-US" sz="8000" b="1" dirty="0">
                <a:solidFill>
                  <a:srgbClr val="D60093"/>
                </a:solidFill>
                <a:latin typeface="Arial Rounded MT Bold" panose="020F0704030504030204" pitchFamily="34" charset="0"/>
              </a:rPr>
              <a:t>THANK YOU !!!!</a:t>
            </a:r>
            <a:br>
              <a:rPr lang="en-US" sz="8000" b="1" dirty="0">
                <a:solidFill>
                  <a:srgbClr val="D60093"/>
                </a:solidFill>
                <a:latin typeface="Arial Rounded MT Bold" panose="020F0704030504030204" pitchFamily="34" charset="0"/>
              </a:rPr>
            </a:br>
            <a:endParaRPr lang="en-US" sz="8000" b="1" dirty="0">
              <a:solidFill>
                <a:srgbClr val="D60093"/>
              </a:solidFill>
              <a:latin typeface="Arial Rounded MT Bold" panose="020F0704030504030204" pitchFamily="34" charset="0"/>
            </a:endParaRPr>
          </a:p>
        </p:txBody>
      </p:sp>
      <p:sp>
        <p:nvSpPr>
          <p:cNvPr id="7" name="Text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3445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942"/>
            <a:ext cx="10515600" cy="760079"/>
          </a:xfrm>
        </p:spPr>
        <p:txBody>
          <a:bodyPr/>
          <a:lstStyle/>
          <a:p>
            <a:r>
              <a:rPr lang="en-US" dirty="0"/>
              <a:t>Uma </a:t>
            </a:r>
            <a:r>
              <a:rPr lang="en-US" dirty="0" err="1"/>
              <a:t>Oya</a:t>
            </a:r>
            <a:r>
              <a:rPr lang="en-US" dirty="0"/>
              <a:t> Project</a:t>
            </a:r>
          </a:p>
        </p:txBody>
      </p:sp>
      <p:sp>
        <p:nvSpPr>
          <p:cNvPr id="3" name="Content Placeholder 2"/>
          <p:cNvSpPr>
            <a:spLocks noGrp="1"/>
          </p:cNvSpPr>
          <p:nvPr>
            <p:ph sz="half" idx="1"/>
          </p:nvPr>
        </p:nvSpPr>
        <p:spPr>
          <a:xfrm>
            <a:off x="517358" y="986589"/>
            <a:ext cx="5775158" cy="5859379"/>
          </a:xfrm>
        </p:spPr>
        <p:txBody>
          <a:bodyPr>
            <a:normAutofit fontScale="70000" lnSpcReduction="20000"/>
          </a:bodyPr>
          <a:lstStyle/>
          <a:p>
            <a:r>
              <a:rPr lang="en-US" sz="4000" b="1" dirty="0">
                <a:solidFill>
                  <a:schemeClr val="accent1">
                    <a:lumMod val="50000"/>
                  </a:schemeClr>
                </a:solidFill>
              </a:rPr>
              <a:t>Uma </a:t>
            </a:r>
            <a:r>
              <a:rPr lang="en-US" sz="4000" b="1" dirty="0" err="1">
                <a:solidFill>
                  <a:schemeClr val="accent1">
                    <a:lumMod val="50000"/>
                  </a:schemeClr>
                </a:solidFill>
              </a:rPr>
              <a:t>Oya</a:t>
            </a:r>
            <a:r>
              <a:rPr lang="en-US" sz="4000" b="1" dirty="0">
                <a:solidFill>
                  <a:schemeClr val="accent1">
                    <a:lumMod val="50000"/>
                  </a:schemeClr>
                </a:solidFill>
              </a:rPr>
              <a:t> Power Station</a:t>
            </a:r>
          </a:p>
          <a:p>
            <a:r>
              <a:rPr lang="en-US" sz="3100" dirty="0"/>
              <a:t>The two </a:t>
            </a:r>
            <a:r>
              <a:rPr lang="en-US" sz="3100" dirty="0" err="1"/>
              <a:t>pelton</a:t>
            </a:r>
            <a:r>
              <a:rPr lang="en-US" sz="3100" dirty="0"/>
              <a:t> turbine generators of 60 megawatt are fed via a 600 m vertical pressure shaft, after passing through the long tailrace tunnel. </a:t>
            </a:r>
          </a:p>
          <a:p>
            <a:r>
              <a:rPr lang="en-US" sz="3100" dirty="0"/>
              <a:t>68,000 m</a:t>
            </a:r>
            <a:r>
              <a:rPr lang="en-US" sz="3100" baseline="30000" dirty="0"/>
              <a:t>3</a:t>
            </a:r>
            <a:r>
              <a:rPr lang="en-US" sz="3100" dirty="0"/>
              <a:t> of earth was cleared to create the underground Uma Oya Power Station cavern.</a:t>
            </a:r>
          </a:p>
          <a:p>
            <a:r>
              <a:rPr lang="en-US" sz="3100" dirty="0"/>
              <a:t> The 120 megawatt power station will generate up to 231 GWh per year.</a:t>
            </a:r>
          </a:p>
          <a:p>
            <a:r>
              <a:rPr lang="en-US" sz="3100" dirty="0"/>
              <a:t>The 5,000 m</a:t>
            </a:r>
            <a:r>
              <a:rPr lang="en-US" sz="3100" baseline="30000" dirty="0"/>
              <a:t>2</a:t>
            </a:r>
            <a:r>
              <a:rPr lang="en-US" sz="3100" dirty="0"/>
              <a:t> switchyard premises is built at 504 m above MSL. Power from the switchyard is delivered over 21.5 km of double-circuit 132KV transmission line, with more than 70 transmission towers, to the Badulla Substation.</a:t>
            </a:r>
          </a:p>
          <a:p>
            <a:r>
              <a:rPr lang="en-US" sz="3100" dirty="0"/>
              <a:t>The annual discharge of approximately 145,000,000 m</a:t>
            </a:r>
            <a:r>
              <a:rPr lang="en-US" sz="3100" baseline="30000" dirty="0"/>
              <a:t>3</a:t>
            </a:r>
            <a:r>
              <a:rPr lang="en-US" sz="3100" dirty="0"/>
              <a:t> of water from the power station is distributed out via a 3,335 m cross-basin tailrace tunnel for agriculture use on 15 km</a:t>
            </a:r>
            <a:r>
              <a:rPr lang="en-US" sz="3100" baseline="30000" dirty="0"/>
              <a:t>2</a:t>
            </a:r>
            <a:r>
              <a:rPr lang="en-US" sz="3100" dirty="0"/>
              <a:t> of existing land and 45 km</a:t>
            </a:r>
            <a:r>
              <a:rPr lang="en-US" sz="3100" baseline="30000" dirty="0"/>
              <a:t>2</a:t>
            </a:r>
            <a:r>
              <a:rPr lang="en-US" sz="3100" dirty="0"/>
              <a:t> of new lands, including irrigation of 14 separate tanks.</a:t>
            </a:r>
          </a:p>
        </p:txBody>
      </p:sp>
      <p:pic>
        <p:nvPicPr>
          <p:cNvPr id="5" name="Content Placeholder 4"/>
          <p:cNvPicPr>
            <a:picLocks noGrp="1" noChangeAspect="1"/>
          </p:cNvPicPr>
          <p:nvPr>
            <p:ph sz="half" idx="2"/>
          </p:nvPr>
        </p:nvPicPr>
        <p:blipFill>
          <a:blip r:embed="rId2"/>
          <a:stretch>
            <a:fillRect/>
          </a:stretch>
        </p:blipFill>
        <p:spPr>
          <a:xfrm>
            <a:off x="6845969" y="1227221"/>
            <a:ext cx="5181600" cy="4403558"/>
          </a:xfrm>
          <a:prstGeom prst="rect">
            <a:avLst/>
          </a:prstGeom>
        </p:spPr>
      </p:pic>
    </p:spTree>
    <p:extLst>
      <p:ext uri="{BB962C8B-B14F-4D97-AF65-F5344CB8AC3E}">
        <p14:creationId xmlns:p14="http://schemas.microsoft.com/office/powerpoint/2010/main" val="3262580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2463"/>
            <a:ext cx="10515600" cy="706438"/>
          </a:xfrm>
        </p:spPr>
        <p:txBody>
          <a:bodyPr/>
          <a:lstStyle/>
          <a:p>
            <a:r>
              <a:rPr lang="en-US" dirty="0"/>
              <a:t>Uma </a:t>
            </a:r>
            <a:r>
              <a:rPr lang="en-US" dirty="0" err="1"/>
              <a:t>Oya</a:t>
            </a:r>
            <a:r>
              <a:rPr lang="en-US" dirty="0"/>
              <a:t> Project</a:t>
            </a:r>
          </a:p>
        </p:txBody>
      </p:sp>
      <p:sp>
        <p:nvSpPr>
          <p:cNvPr id="3" name="Content Placeholder 2"/>
          <p:cNvSpPr>
            <a:spLocks noGrp="1"/>
          </p:cNvSpPr>
          <p:nvPr>
            <p:ph idx="1"/>
          </p:nvPr>
        </p:nvSpPr>
        <p:spPr>
          <a:xfrm>
            <a:off x="838200" y="998620"/>
            <a:ext cx="10515600" cy="5630779"/>
          </a:xfrm>
        </p:spPr>
        <p:txBody>
          <a:bodyPr>
            <a:noAutofit/>
          </a:bodyPr>
          <a:lstStyle/>
          <a:p>
            <a:r>
              <a:rPr lang="en-US" sz="2600" b="1" dirty="0">
                <a:solidFill>
                  <a:schemeClr val="accent5">
                    <a:lumMod val="75000"/>
                  </a:schemeClr>
                </a:solidFill>
              </a:rPr>
              <a:t>The Environment Impact Assessment (EIA)</a:t>
            </a:r>
          </a:p>
          <a:p>
            <a:r>
              <a:rPr lang="en-US" sz="2200" dirty="0"/>
              <a:t> The Report was compiled </a:t>
            </a:r>
            <a:r>
              <a:rPr lang="en-US" sz="2200" b="1" dirty="0">
                <a:solidFill>
                  <a:srgbClr val="FF0000"/>
                </a:solidFill>
              </a:rPr>
              <a:t>two years AFTER </a:t>
            </a:r>
            <a:r>
              <a:rPr lang="en-US" sz="2200" dirty="0"/>
              <a:t>the official launch of the project, and was found to be outdated, inaccurate, and incomprehensive.</a:t>
            </a:r>
          </a:p>
          <a:p>
            <a:endParaRPr lang="en-US" sz="800" dirty="0"/>
          </a:p>
          <a:p>
            <a:r>
              <a:rPr lang="en-US" sz="2200" dirty="0"/>
              <a:t>The EIA was commissioned under the directive of the Ministry of Irrigation and Water Resource Management, and was prepared by a leading State university in November 2010. Many experts were skeptical at the way the EIA was generated</a:t>
            </a:r>
          </a:p>
          <a:p>
            <a:endParaRPr lang="en-US" sz="800" dirty="0"/>
          </a:p>
          <a:p>
            <a:r>
              <a:rPr lang="en-US" sz="2200" dirty="0"/>
              <a:t>During the 30-day period it was open to public review, it received masses of negative responses.</a:t>
            </a:r>
          </a:p>
          <a:p>
            <a:endParaRPr lang="en-US" sz="800" dirty="0"/>
          </a:p>
          <a:p>
            <a:r>
              <a:rPr lang="en-US" sz="2200" dirty="0"/>
              <a:t>However, amidst all this opposition, the Central Environment Authority (CEA) approved the EIA, enabling the GOSL to proceeded with the project.</a:t>
            </a:r>
          </a:p>
          <a:p>
            <a:endParaRPr lang="en-US" sz="800" dirty="0"/>
          </a:p>
          <a:p>
            <a:r>
              <a:rPr lang="en-US" sz="2200" dirty="0"/>
              <a:t>Even though the first phase of the project had been completed, the government  temporarily suspended the project in 2015 in the face of severe opposition, but it was resumed not long after, in 2016.</a:t>
            </a:r>
          </a:p>
          <a:p>
            <a:endParaRPr lang="en-US" sz="2200" dirty="0"/>
          </a:p>
        </p:txBody>
      </p:sp>
    </p:spTree>
    <p:extLst>
      <p:ext uri="{BB962C8B-B14F-4D97-AF65-F5344CB8AC3E}">
        <p14:creationId xmlns:p14="http://schemas.microsoft.com/office/powerpoint/2010/main" val="2872868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2CE4-BB0F-474F-A220-451BABC0C0E1}"/>
              </a:ext>
            </a:extLst>
          </p:cNvPr>
          <p:cNvSpPr>
            <a:spLocks noGrp="1"/>
          </p:cNvSpPr>
          <p:nvPr>
            <p:ph type="title"/>
          </p:nvPr>
        </p:nvSpPr>
        <p:spPr>
          <a:xfrm>
            <a:off x="898161" y="18256"/>
            <a:ext cx="10515600" cy="821194"/>
          </a:xfrm>
        </p:spPr>
        <p:txBody>
          <a:bodyPr/>
          <a:lstStyle/>
          <a:p>
            <a:r>
              <a:rPr lang="en-US" dirty="0"/>
              <a:t>Uma Oya Project</a:t>
            </a:r>
          </a:p>
        </p:txBody>
      </p:sp>
      <p:sp>
        <p:nvSpPr>
          <p:cNvPr id="3" name="Content Placeholder 2">
            <a:extLst>
              <a:ext uri="{FF2B5EF4-FFF2-40B4-BE49-F238E27FC236}">
                <a16:creationId xmlns:a16="http://schemas.microsoft.com/office/drawing/2014/main" id="{4E354584-96AC-442C-B169-509811565667}"/>
              </a:ext>
            </a:extLst>
          </p:cNvPr>
          <p:cNvSpPr>
            <a:spLocks noGrp="1"/>
          </p:cNvSpPr>
          <p:nvPr>
            <p:ph idx="1"/>
          </p:nvPr>
        </p:nvSpPr>
        <p:spPr>
          <a:xfrm>
            <a:off x="838200" y="1064302"/>
            <a:ext cx="10515600" cy="5112661"/>
          </a:xfrm>
        </p:spPr>
        <p:txBody>
          <a:bodyPr/>
          <a:lstStyle/>
          <a:p>
            <a:r>
              <a:rPr lang="en-US" sz="3200" b="1" dirty="0"/>
              <a:t>The Trace</a:t>
            </a:r>
          </a:p>
          <a:p>
            <a:r>
              <a:rPr lang="en-US" dirty="0"/>
              <a:t>Investigations along the original Trace showed deeply weathered rock</a:t>
            </a:r>
          </a:p>
          <a:p>
            <a:r>
              <a:rPr lang="en-US" dirty="0"/>
              <a:t>The Trace was shifted by 250m, but NO investigations were done</a:t>
            </a:r>
          </a:p>
          <a:p>
            <a:r>
              <a:rPr lang="en-US" dirty="0"/>
              <a:t>With tunneling along new Trace, wells dried up, buildings collapsed, </a:t>
            </a:r>
            <a:r>
              <a:rPr lang="en-US" dirty="0" err="1"/>
              <a:t>etc</a:t>
            </a:r>
            <a:endParaRPr lang="en-US" dirty="0"/>
          </a:p>
          <a:p>
            <a:r>
              <a:rPr lang="en-US" dirty="0"/>
              <a:t>Subsequent investigations along new Trace showed completely weathered </a:t>
            </a:r>
            <a:r>
              <a:rPr lang="en-US" dirty="0" err="1"/>
              <a:t>Khondalite</a:t>
            </a:r>
            <a:r>
              <a:rPr lang="en-US" dirty="0"/>
              <a:t> rock, giving rise to clayey soils (geologically weak zone)</a:t>
            </a:r>
          </a:p>
          <a:p>
            <a:r>
              <a:rPr lang="en-US" b="1" dirty="0">
                <a:solidFill>
                  <a:srgbClr val="D60093"/>
                </a:solidFill>
              </a:rPr>
              <a:t>The failure to determine a </a:t>
            </a:r>
            <a:r>
              <a:rPr lang="en-US" b="1" dirty="0" err="1">
                <a:solidFill>
                  <a:srgbClr val="D60093"/>
                </a:solidFill>
              </a:rPr>
              <a:t>geologcally</a:t>
            </a:r>
            <a:r>
              <a:rPr lang="en-US" b="1" dirty="0">
                <a:solidFill>
                  <a:srgbClr val="D60093"/>
                </a:solidFill>
              </a:rPr>
              <a:t> strong profile for the Trace was a serious lapse of the management</a:t>
            </a:r>
          </a:p>
        </p:txBody>
      </p:sp>
    </p:spTree>
    <p:extLst>
      <p:ext uri="{BB962C8B-B14F-4D97-AF65-F5344CB8AC3E}">
        <p14:creationId xmlns:p14="http://schemas.microsoft.com/office/powerpoint/2010/main" val="194059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anim calcmode="lin" valueType="num">
                                      <p:cBhvr>
                                        <p:cTn id="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5916</TotalTime>
  <Words>6733</Words>
  <Application>Microsoft Office PowerPoint</Application>
  <PresentationFormat>Widescreen</PresentationFormat>
  <Paragraphs>398</Paragraphs>
  <Slides>64</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Arial Rounded MT Bold</vt:lpstr>
      <vt:lpstr>Calibri</vt:lpstr>
      <vt:lpstr>Calibri Light</vt:lpstr>
      <vt:lpstr>Wingdings</vt:lpstr>
      <vt:lpstr>Office Theme</vt:lpstr>
      <vt:lpstr>      PROFESSIONAL ETHICS CE3142   CASE STUDIES - C</vt:lpstr>
      <vt:lpstr>Uma Oya Multipurpose Development Project </vt:lpstr>
      <vt:lpstr>Uma Oya Project</vt:lpstr>
      <vt:lpstr>Uma Oya Project</vt:lpstr>
      <vt:lpstr>Uma Oya Project</vt:lpstr>
      <vt:lpstr>Uma Oya Project</vt:lpstr>
      <vt:lpstr>Uma Oya Project</vt:lpstr>
      <vt:lpstr>Uma Oya Project</vt:lpstr>
      <vt:lpstr>Uma Oya Project</vt:lpstr>
      <vt:lpstr>Uma Oya Project</vt:lpstr>
      <vt:lpstr>Uma Oya Project</vt:lpstr>
      <vt:lpstr>Uma Oya Project</vt:lpstr>
      <vt:lpstr>Uma Oya Project</vt:lpstr>
      <vt:lpstr>Uma Oya Project</vt:lpstr>
      <vt:lpstr>Uma Oya Project</vt:lpstr>
      <vt:lpstr>Uma Oya Project</vt:lpstr>
      <vt:lpstr>Uma Oya Project</vt:lpstr>
      <vt:lpstr>Uma Oya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Uma Oya Project</vt:lpstr>
      <vt:lpstr>ACKNOWLEDGEMENT - Uma Oya Project</vt:lpstr>
      <vt:lpstr>CHERNOBYL NUCLEAR POWER PLANT 1986  </vt:lpstr>
      <vt:lpstr>Chernobyl Disaster</vt:lpstr>
      <vt:lpstr>Chernobyl Disaster</vt:lpstr>
      <vt:lpstr>Chernobyl Disaster</vt:lpstr>
      <vt:lpstr>Chernobyl Disaster</vt:lpstr>
      <vt:lpstr>Chernobyl Disaster</vt:lpstr>
      <vt:lpstr>Chernobyl Disaster</vt:lpstr>
      <vt:lpstr>Chernobyl Disaster</vt:lpstr>
      <vt:lpstr>Chernobyl Disaster</vt:lpstr>
      <vt:lpstr>Chernobyl Disaster – Ethical Issues</vt:lpstr>
      <vt:lpstr>Chernobyl Disaster – Ethical Issues</vt:lpstr>
      <vt:lpstr>Chernobyl Disaster – Ethical Issues</vt:lpstr>
      <vt:lpstr>Chernobyl Disaster – Ethical Issues</vt:lpstr>
      <vt:lpstr>Chernobyl Disaster – Ethical Issues</vt:lpstr>
      <vt:lpstr>Chernobyl Disaster  </vt:lpstr>
      <vt:lpstr>ACKNOWLEDGEMENT - Chernobyl</vt:lpstr>
      <vt:lpstr>St. Francis Dam disaster California 1928 </vt:lpstr>
      <vt:lpstr>St. Francis Dam disaster </vt:lpstr>
      <vt:lpstr>St. Francis Dam disaster</vt:lpstr>
      <vt:lpstr>St. Francis Dam disaster</vt:lpstr>
      <vt:lpstr>St. Francis Dam disaster</vt:lpstr>
      <vt:lpstr>St. Francis Dam disaster</vt:lpstr>
      <vt:lpstr>St. Francis Dam disaster</vt:lpstr>
      <vt:lpstr>St. Francis Dam disaster</vt:lpstr>
      <vt:lpstr>St. Francis Dam disaster</vt:lpstr>
      <vt:lpstr>St. Francis Dam disaster – Ethical Issues</vt:lpstr>
      <vt:lpstr>St. Francis Dam disaster – Ethical Issues</vt:lpstr>
      <vt:lpstr>St. Francis Dam disaster – Ethical Issues</vt:lpstr>
      <vt:lpstr>St. Francis Dam disaster</vt:lpstr>
      <vt:lpstr>St. Francis Dam disaster</vt:lpstr>
      <vt:lpstr>CASE STUDIES – ETHICAL ISSUES</vt:lpstr>
      <vt:lpstr>PowerPoint Presentation</vt:lpstr>
      <vt:lpstr>PowerPoint Presentation</vt:lpstr>
      <vt:lpstr>PowerPoint Presentation</vt:lpstr>
      <vt:lpstr>ACKNOWLEDGEMENT – St. Francis Dam</vt:lpstr>
      <vt:lpstr>PowerPoint Presentation</vt:lpstr>
      <vt:lpstr>THANK YOU !!!! </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Uma Oya Multipurpose Development Project</dc:title>
  <dc:creator>User</dc:creator>
  <cp:lastModifiedBy>Russel De Zilwa</cp:lastModifiedBy>
  <cp:revision>152</cp:revision>
  <dcterms:created xsi:type="dcterms:W3CDTF">2020-02-22T05:16:45Z</dcterms:created>
  <dcterms:modified xsi:type="dcterms:W3CDTF">2024-04-13T06:43:53Z</dcterms:modified>
</cp:coreProperties>
</file>